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6" r:id="rId2"/>
    <p:sldId id="406" r:id="rId3"/>
    <p:sldId id="460" r:id="rId4"/>
    <p:sldId id="461" r:id="rId5"/>
    <p:sldId id="462" r:id="rId6"/>
    <p:sldId id="466" r:id="rId7"/>
    <p:sldId id="467" r:id="rId8"/>
    <p:sldId id="514" r:id="rId9"/>
    <p:sldId id="359" r:id="rId10"/>
    <p:sldId id="470" r:id="rId11"/>
    <p:sldId id="511" r:id="rId12"/>
    <p:sldId id="469" r:id="rId13"/>
    <p:sldId id="512" r:id="rId14"/>
    <p:sldId id="513" r:id="rId15"/>
    <p:sldId id="463" r:id="rId16"/>
    <p:sldId id="515" r:id="rId17"/>
    <p:sldId id="476" r:id="rId18"/>
    <p:sldId id="473" r:id="rId19"/>
    <p:sldId id="468" r:id="rId20"/>
    <p:sldId id="516" r:id="rId21"/>
    <p:sldId id="474" r:id="rId22"/>
    <p:sldId id="475" r:id="rId23"/>
    <p:sldId id="472" r:id="rId24"/>
    <p:sldId id="477" r:id="rId25"/>
    <p:sldId id="517" r:id="rId26"/>
    <p:sldId id="479" r:id="rId27"/>
    <p:sldId id="480" r:id="rId28"/>
    <p:sldId id="518" r:id="rId29"/>
    <p:sldId id="481" r:id="rId30"/>
    <p:sldId id="478" r:id="rId31"/>
    <p:sldId id="485" r:id="rId32"/>
    <p:sldId id="486" r:id="rId33"/>
    <p:sldId id="520" r:id="rId34"/>
    <p:sldId id="487" r:id="rId35"/>
    <p:sldId id="488" r:id="rId36"/>
    <p:sldId id="521" r:id="rId37"/>
    <p:sldId id="489" r:id="rId38"/>
    <p:sldId id="491" r:id="rId39"/>
    <p:sldId id="492" r:id="rId40"/>
    <p:sldId id="494" r:id="rId41"/>
    <p:sldId id="497" r:id="rId42"/>
    <p:sldId id="499" r:id="rId43"/>
    <p:sldId id="500" r:id="rId44"/>
    <p:sldId id="503" r:id="rId45"/>
    <p:sldId id="522" r:id="rId46"/>
    <p:sldId id="501" r:id="rId47"/>
    <p:sldId id="504" r:id="rId48"/>
    <p:sldId id="505" r:id="rId49"/>
    <p:sldId id="523" r:id="rId50"/>
    <p:sldId id="508" r:id="rId51"/>
    <p:sldId id="506" r:id="rId52"/>
    <p:sldId id="507" r:id="rId53"/>
    <p:sldId id="502" r:id="rId54"/>
    <p:sldId id="509" r:id="rId55"/>
    <p:sldId id="524" r:id="rId56"/>
    <p:sldId id="426" r:id="rId57"/>
    <p:sldId id="405" r:id="rId58"/>
    <p:sldId id="293" r:id="rId59"/>
    <p:sldId id="306" r:id="rId60"/>
    <p:sldId id="526" r:id="rId61"/>
    <p:sldId id="367" r:id="rId62"/>
    <p:sldId id="529" r:id="rId63"/>
    <p:sldId id="530" r:id="rId64"/>
    <p:sldId id="532" r:id="rId65"/>
    <p:sldId id="531" r:id="rId66"/>
    <p:sldId id="534" r:id="rId67"/>
    <p:sldId id="533" r:id="rId68"/>
    <p:sldId id="528" r:id="rId69"/>
    <p:sldId id="484" r:id="rId70"/>
    <p:sldId id="464" r:id="rId71"/>
    <p:sldId id="510" r:id="rId72"/>
    <p:sldId id="465" r:id="rId73"/>
    <p:sldId id="471" r:id="rId74"/>
    <p:sldId id="483" r:id="rId75"/>
    <p:sldId id="496" r:id="rId76"/>
    <p:sldId id="498" r:id="rId77"/>
    <p:sldId id="525" r:id="rId7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5033" autoAdjust="0"/>
  </p:normalViewPr>
  <p:slideViewPr>
    <p:cSldViewPr snapToGrid="0">
      <p:cViewPr varScale="1">
        <p:scale>
          <a:sx n="78" d="100"/>
          <a:sy n="78" d="100"/>
        </p:scale>
        <p:origin x="1138"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19/09/2023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19/09/2023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58963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38981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748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1518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02114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3518875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229438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14347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853458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31382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Detecção_de_dígitos_escritos_à_mão.ipynb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a:t>
            </a:r>
            <a:r>
              <a:rPr lang="pt-BR" dirty="0" err="1"/>
              <a:t>github</a:t>
            </a:r>
            <a:r>
              <a:rPr lang="pt-BR" dirty="0"/>
              <a:t>/zz4fap/tp557-iot-ml/</a:t>
            </a:r>
            <a:r>
              <a:rPr lang="pt-BR" dirty="0" err="1"/>
              <a:t>blob</a:t>
            </a:r>
            <a:r>
              <a:rPr lang="pt-BR" dirty="0"/>
              <a:t>/master/</a:t>
            </a:r>
            <a:r>
              <a:rPr lang="pt-BR" dirty="0" err="1"/>
              <a:t>exercises</a:t>
            </a:r>
            <a:r>
              <a:rPr lang="pt-BR" dirty="0"/>
              <a:t>/</a:t>
            </a:r>
            <a:r>
              <a:rPr lang="pt-BR" dirty="0" err="1"/>
              <a:t>Exercício_detecção_de_peças_de_roupa.ipynb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61</a:t>
            </a:fld>
            <a:endParaRPr lang="pt-BR"/>
          </a:p>
        </p:txBody>
      </p:sp>
    </p:spTree>
    <p:extLst>
      <p:ext uri="{BB962C8B-B14F-4D97-AF65-F5344CB8AC3E}">
        <p14:creationId xmlns:p14="http://schemas.microsoft.com/office/powerpoint/2010/main" val="2710501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62</a:t>
            </a:fld>
            <a:endParaRPr lang="pt-BR"/>
          </a:p>
        </p:txBody>
      </p:sp>
    </p:spTree>
    <p:extLst>
      <p:ext uri="{BB962C8B-B14F-4D97-AF65-F5344CB8AC3E}">
        <p14:creationId xmlns:p14="http://schemas.microsoft.com/office/powerpoint/2010/main" val="153041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In some cases, the opposite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happen: the gradients can grow bigger and bigger, so many layers get insanely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weight updates and the algorithm diverges. This is the </a:t>
            </a:r>
            <a:r>
              <a:rPr lang="en-US" sz="1200" b="0" i="1" kern="1200" dirty="0">
                <a:solidFill>
                  <a:schemeClr val="tx1"/>
                </a:solidFill>
                <a:effectLst/>
                <a:latin typeface="+mn-lt"/>
                <a:ea typeface="+mn-ea"/>
                <a:cs typeface="+mn-cs"/>
              </a:rPr>
              <a:t>exploding gradients </a:t>
            </a:r>
            <a:r>
              <a:rPr lang="en-US" sz="1200" b="0" i="0" kern="1200" dirty="0">
                <a:solidFill>
                  <a:schemeClr val="tx1"/>
                </a:solidFill>
                <a:effectLst/>
                <a:latin typeface="+mn-lt"/>
                <a:ea typeface="+mn-ea"/>
                <a:cs typeface="+mn-cs"/>
              </a:rPr>
              <a:t>problem, which is mostly encountered in recurrent neural networks (see Chapter 14).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More generally, deep neural networks suffer from unstable gradients; different layers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may learn at widely different speeds.</a:t>
            </a:r>
            <a:r>
              <a:rPr lang="en-US" dirty="0"/>
              <a:t> </a:t>
            </a:r>
            <a:br>
              <a:rPr lang="en-US" dirty="0"/>
            </a:br>
            <a:endParaRPr lang="pt-BR" dirty="0"/>
          </a:p>
        </p:txBody>
      </p:sp>
      <p:sp>
        <p:nvSpPr>
          <p:cNvPr id="4" name="Espaço Reservado para Número de Slide 3"/>
          <p:cNvSpPr>
            <a:spLocks noGrp="1"/>
          </p:cNvSpPr>
          <p:nvPr>
            <p:ph type="sldNum" sz="quarter" idx="10"/>
          </p:nvPr>
        </p:nvSpPr>
        <p:spPr/>
        <p:txBody>
          <a:bodyPr/>
          <a:lstStyle/>
          <a:p>
            <a:fld id="{F430A2A4-8C14-4B1A-AD48-7B6401078BF7}" type="slidenum">
              <a:rPr lang="pt-BR" smtClean="0"/>
              <a:t>63</a:t>
            </a:fld>
            <a:endParaRPr lang="pt-BR"/>
          </a:p>
        </p:txBody>
      </p:sp>
    </p:spTree>
    <p:extLst>
      <p:ext uri="{BB962C8B-B14F-4D97-AF65-F5344CB8AC3E}">
        <p14:creationId xmlns:p14="http://schemas.microsoft.com/office/powerpoint/2010/main" val="3074162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65</a:t>
            </a:fld>
            <a:endParaRPr lang="nl-BE"/>
          </a:p>
        </p:txBody>
      </p:sp>
    </p:spTree>
    <p:extLst>
      <p:ext uri="{BB962C8B-B14F-4D97-AF65-F5344CB8AC3E}">
        <p14:creationId xmlns:p14="http://schemas.microsoft.com/office/powerpoint/2010/main" val="951653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66</a:t>
            </a:fld>
            <a:endParaRPr lang="nl-BE"/>
          </a:p>
        </p:txBody>
      </p:sp>
    </p:spTree>
    <p:extLst>
      <p:ext uri="{BB962C8B-B14F-4D97-AF65-F5344CB8AC3E}">
        <p14:creationId xmlns:p14="http://schemas.microsoft.com/office/powerpoint/2010/main" val="1301056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 maneira pela qual a taxa de aprendizado muda com o tempo (iteração/época) é chamada de cronograma/programa da taxa de aprendizado ou decaimento da taxa de aprendizado.</a:t>
            </a:r>
          </a:p>
          <a:p>
            <a:endParaRPr lang="pt-BR" dirty="0"/>
          </a:p>
          <a:p>
            <a:r>
              <a:rPr lang="pt-BR" b="1" dirty="0"/>
              <a:t>Alguns tipos de esquema para ajuste do passo de aprendizagem são:</a:t>
            </a:r>
          </a:p>
          <a:p>
            <a:pPr marL="171450" indent="-171450">
              <a:buFont typeface="Arial" panose="020B0604020202020204" pitchFamily="34" charset="0"/>
              <a:buChar char="•"/>
            </a:pPr>
            <a:r>
              <a:rPr lang="pt-BR" b="1" dirty="0"/>
              <a:t>Decaimento por etapas ou degraus</a:t>
            </a:r>
            <a:r>
              <a:rPr lang="pt-BR" dirty="0"/>
              <a:t>: reduz a taxa de aprendizado de algum fator a cada número pré-definido de iterações ou épocas. Os valores típicos são utilizados para reduzir a taxa de aprendizado pela metade a cada número pré-definido de épocas. Esses números dependem muito do tipo de problema e do modelo. Uma heurística que você pode ver na prática é observar o erro de validação durante o treinamento com uma taxa de aprendizado fixa e reduzir a taxa de aprendizado em uma constante (por exemplo, 0,5) sempre que o erro de validação parar de decrescer.</a:t>
            </a:r>
          </a:p>
          <a:p>
            <a:pPr marL="171450" indent="-171450">
              <a:buFont typeface="Arial" panose="020B0604020202020204" pitchFamily="34" charset="0"/>
              <a:buChar char="•"/>
            </a:pPr>
            <a:r>
              <a:rPr lang="pt-BR" b="1" dirty="0"/>
              <a:t>Decaimento exponencial</a:t>
            </a:r>
            <a:r>
              <a:rPr lang="pt-BR" dirty="0"/>
              <a:t>: tem a forma matemática α = α0 e^(-</a:t>
            </a:r>
            <a:r>
              <a:rPr lang="pt-BR" dirty="0" err="1"/>
              <a:t>kt</a:t>
            </a:r>
            <a:r>
              <a:rPr lang="pt-BR" dirty="0"/>
              <a:t>), onde α0, k são hiperparâmetros e t é o número da iteração (mas você também pode usar o número de épocas).</a:t>
            </a:r>
          </a:p>
          <a:p>
            <a:pPr marL="171450" indent="-171450">
              <a:buFont typeface="Arial" panose="020B0604020202020204" pitchFamily="34" charset="0"/>
              <a:buChar char="•"/>
            </a:pPr>
            <a:r>
              <a:rPr lang="pt-BR" b="1" dirty="0"/>
              <a:t>Decaimento temporal</a:t>
            </a:r>
            <a:r>
              <a:rPr lang="pt-BR" dirty="0"/>
              <a:t>: tem a forma matemática α = α0 / (1 + </a:t>
            </a:r>
            <a:r>
              <a:rPr lang="pt-BR" dirty="0" err="1"/>
              <a:t>kt</a:t>
            </a:r>
            <a:r>
              <a:rPr lang="pt-BR" dirty="0"/>
              <a:t>), onde a0, k são hiperparâmetros e t é o número da iteração.</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b="1" dirty="0"/>
              <a:t>Modificação Adaptativa:</a:t>
            </a:r>
          </a:p>
          <a:p>
            <a:pPr marL="0" indent="0">
              <a:buFont typeface="Arial" panose="020B0604020202020204" pitchFamily="34" charset="0"/>
              <a:buNone/>
            </a:pPr>
            <a:r>
              <a:rPr lang="pt-BR" dirty="0"/>
              <a:t>As abordagens anteriores manipulam a taxa de aprendizado global e igualmente para todos os parâmetros. Ajustar a taxa de aprendizado é um processo caro, muito trabalho foi desenvolvido para a criação de métodos que possam ajustar adaptativamente as taxas de aprendizado, e até fazê-lo por parâmetro. Muitos desses métodos ainda podem exigir outras configurações de hiperparâmetro, mas o argumento é que eles são bem-comportados para uma faixa mais ampla de valores de hiperparâmetro do que o ajuste do passo de aprendizado. </a:t>
            </a:r>
          </a:p>
          <a:p>
            <a:pPr marL="0" indent="0">
              <a:buFont typeface="Arial" panose="020B0604020202020204" pitchFamily="34" charset="0"/>
              <a:buNone/>
            </a:pPr>
            <a:endParaRPr lang="pt-BR" dirty="0"/>
          </a:p>
          <a:p>
            <a:pPr marL="0" indent="0">
              <a:buFont typeface="Arial" panose="020B0604020202020204" pitchFamily="34" charset="0"/>
              <a:buNone/>
            </a:pPr>
            <a:r>
              <a:rPr lang="pt-BR" b="1" baseline="0" dirty="0" err="1"/>
              <a:t>AdaGrad</a:t>
            </a:r>
            <a:r>
              <a:rPr lang="pt-BR" b="1" baseline="0" dirty="0"/>
              <a:t> </a:t>
            </a:r>
            <a:endParaRPr lang="pt-BR" b="1" dirty="0"/>
          </a:p>
          <a:p>
            <a:pPr marL="0" indent="0">
              <a:buFont typeface="Arial" panose="020B0604020202020204" pitchFamily="34" charset="0"/>
              <a:buNone/>
            </a:pPr>
            <a:r>
              <a:rPr lang="pt-BR" dirty="0"/>
              <a:t>Um dos principais benefícios do </a:t>
            </a:r>
            <a:r>
              <a:rPr lang="pt-BR" dirty="0" err="1"/>
              <a:t>Adagrad</a:t>
            </a:r>
            <a:r>
              <a:rPr lang="pt-BR" dirty="0"/>
              <a:t> é que ele elimina a necessidade de ajustar manualmente o</a:t>
            </a:r>
            <a:r>
              <a:rPr lang="pt-BR" baseline="0" dirty="0"/>
              <a:t> passo </a:t>
            </a:r>
            <a:r>
              <a:rPr lang="pt-BR" dirty="0"/>
              <a:t>de aprendizagem. Existe um passo de aprendizagem</a:t>
            </a:r>
            <a:r>
              <a:rPr lang="pt-BR" baseline="0" dirty="0"/>
              <a:t> para cada peso. Ele elimina a necessidade de ajustar manualmente a taxa de aprendizagem. </a:t>
            </a:r>
            <a:r>
              <a:rPr lang="pt-BR" dirty="0"/>
              <a:t>A maioria das implementações usa um valor padrão de 0.01 e o deixa assim. Uma</a:t>
            </a:r>
            <a:r>
              <a:rPr lang="pt-BR" baseline="0" dirty="0"/>
              <a:t> desvantagem é que o passo de aprendizagem diminui e, eventualmente, se torna infinitesimalmente pequeno, ponto em que o algoritmo não é mais capaz de adquirir conhecimento adicional. </a:t>
            </a:r>
            <a:r>
              <a:rPr lang="pt-BR" baseline="0" dirty="0" err="1"/>
              <a:t>AdaGrad</a:t>
            </a:r>
            <a:r>
              <a:rPr lang="pt-BR" baseline="0" dirty="0"/>
              <a:t> diminui o passo de aprendizagem de forma muito agressiva (conforme o denominador cresce). Como resultado, depois de um tempo, os pesos frequentes começarão a receber atualizações muito pequenas por causa do passo de aprendizagem reduzido.</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a:t>Os pesos com a maior derivada parcial têm uma diminuição correspondentemente rápida em seu passo de aprendizagem, enquanto os pesos com pequenas derivadas parciais têm uma diminuição relativamente pequena em seu passo de aprendizagem. O efeito é um maior progresso nas direções mais suavemente inclinadas do espaço de pesos.</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err="1"/>
              <a:t>RMSprop</a:t>
            </a:r>
            <a:r>
              <a:rPr lang="pt-BR" b="1" baseline="0" dirty="0"/>
              <a:t> </a:t>
            </a:r>
          </a:p>
          <a:p>
            <a:pPr marL="0" indent="0">
              <a:buFont typeface="Arial" panose="020B0604020202020204" pitchFamily="34" charset="0"/>
              <a:buNone/>
            </a:pPr>
            <a:r>
              <a:rPr lang="pt-BR" baseline="0" dirty="0" err="1"/>
              <a:t>RMSprop</a:t>
            </a:r>
            <a:r>
              <a:rPr lang="pt-BR" baseline="0" dirty="0"/>
              <a:t> e </a:t>
            </a:r>
            <a:r>
              <a:rPr lang="pt-BR" baseline="0" dirty="0" err="1"/>
              <a:t>Adadelta</a:t>
            </a:r>
            <a:r>
              <a:rPr lang="pt-BR" baseline="0" dirty="0"/>
              <a:t> foram desenvolvidos de forma independente ao mesmo tempo, decorrentes da necessidade de resolver o problema do passo de aprendizagem radicalmente decrescente do </a:t>
            </a:r>
            <a:r>
              <a:rPr lang="pt-BR" baseline="0" dirty="0" err="1"/>
              <a:t>Adagrad</a:t>
            </a:r>
            <a:r>
              <a:rPr lang="pt-BR" baseline="0" dirty="0"/>
              <a:t>. A implementação é muito parecida com a do </a:t>
            </a:r>
            <a:r>
              <a:rPr lang="pt-BR" baseline="0" dirty="0" err="1"/>
              <a:t>AdaGrad</a:t>
            </a:r>
            <a:r>
              <a:rPr lang="pt-BR" baseline="0" dirty="0"/>
              <a:t>, exceto que agora decaímos o denominador também. Troca a soma cumulativa do gradiente por média móvel exponencialmente ponderada.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aseline="0" dirty="0" err="1"/>
              <a:t>RMSProp</a:t>
            </a:r>
            <a:r>
              <a:rPr lang="pt-BR" baseline="0" dirty="0"/>
              <a:t> usa uma média exponencialmente decrescente para descartar o histórico do passado distante para que possa convergir rapidamente após encontrar uma região convexa (formato similar ao de uma tigela), como se fosse uma instância do algoritmo </a:t>
            </a:r>
            <a:r>
              <a:rPr lang="pt-BR" baseline="0" dirty="0" err="1"/>
              <a:t>AdaGrad</a:t>
            </a:r>
            <a:r>
              <a:rPr lang="pt-BR" baseline="0" dirty="0"/>
              <a:t> inicializado dentro dessa tigela.</a:t>
            </a:r>
          </a:p>
          <a:p>
            <a:pPr marL="0" indent="0">
              <a:buFont typeface="Arial" panose="020B0604020202020204" pitchFamily="34" charset="0"/>
              <a:buNone/>
            </a:pPr>
            <a:endParaRPr lang="pt-BR" baseline="0" dirty="0"/>
          </a:p>
          <a:p>
            <a:pPr marL="0" indent="0">
              <a:buFont typeface="Arial" panose="020B0604020202020204" pitchFamily="34" charset="0"/>
              <a:buNone/>
            </a:pPr>
            <a:r>
              <a:rPr lang="pt-BR" b="1" baseline="0" dirty="0"/>
              <a:t>Adam </a:t>
            </a:r>
          </a:p>
          <a:p>
            <a:pPr marL="0" indent="0">
              <a:buFont typeface="Arial" panose="020B0604020202020204" pitchFamily="34" charset="0"/>
              <a:buNone/>
            </a:pPr>
            <a:r>
              <a:rPr lang="pt-BR" baseline="0" dirty="0"/>
              <a:t>O Adam calcula passos de aprendizagem adaptativamente para cada peso. Suaviza o processo de pesquisa usando uma média móvel exponencialmente decrescente do gradiente para fazer atualizações dos pesos. O método calcula adaptativamente passos de aprendizagem individuais para diferentes pesos a partir de estimativas de primeiro e segundo momentos dos gradientes. Adam combina as vantagens do </a:t>
            </a:r>
            <a:r>
              <a:rPr lang="pt-BR" baseline="0" dirty="0" err="1"/>
              <a:t>Adagrad</a:t>
            </a:r>
            <a:r>
              <a:rPr lang="pt-BR" baseline="0" dirty="0"/>
              <a:t> e do </a:t>
            </a:r>
            <a:r>
              <a:rPr lang="pt-BR" baseline="0" dirty="0" err="1"/>
              <a:t>RMSProp</a:t>
            </a:r>
            <a:r>
              <a:rPr lang="pt-BR" baseline="0" dirty="0"/>
              <a:t>. Adam faz tudo o que </a:t>
            </a:r>
            <a:r>
              <a:rPr lang="pt-BR" baseline="0" dirty="0" err="1"/>
              <a:t>RMSProp</a:t>
            </a:r>
            <a:r>
              <a:rPr lang="pt-BR" baseline="0" dirty="0"/>
              <a:t> faz para resolver o problema de decaimento do denominador de </a:t>
            </a:r>
            <a:r>
              <a:rPr lang="pt-BR" baseline="0" dirty="0" err="1"/>
              <a:t>AdaGrad</a:t>
            </a:r>
            <a:r>
              <a:rPr lang="pt-BR" baseline="0" dirty="0"/>
              <a:t>. Além disso, usa um histórico cumulativo de gradientes. Usa estimativas do primeiro e segundo momentos do gradiente, ou seja, média móvel exponencial do primeiro e segundo momentos do gradiente, para atualizar os pesos.</a:t>
            </a:r>
          </a:p>
          <a:p>
            <a:pPr marL="0" indent="0">
              <a:buFont typeface="Arial" panose="020B0604020202020204" pitchFamily="34" charset="0"/>
              <a:buNone/>
            </a:pPr>
            <a:endParaRPr lang="pt-BR" dirty="0"/>
          </a:p>
          <a:p>
            <a:pPr marL="171450" indent="-171450">
              <a:buFont typeface="Arial" panose="020B0604020202020204" pitchFamily="34" charset="0"/>
              <a:buChar char="•"/>
            </a:pPr>
            <a:endParaRPr lang="pt-BR" dirty="0"/>
          </a:p>
          <a:p>
            <a:r>
              <a:rPr lang="nl-BE" b="1" u="none" dirty="0"/>
              <a:t>Referências</a:t>
            </a:r>
            <a:r>
              <a:rPr lang="nl-BE" u="none" dirty="0"/>
              <a:t>:</a:t>
            </a:r>
          </a:p>
          <a:p>
            <a:r>
              <a:rPr lang="nl-BE" u="none" dirty="0"/>
              <a:t>[1] https://machinelearningmastery.com/learning-rate-for-deep-learning-neural-networks/</a:t>
            </a:r>
          </a:p>
          <a:p>
            <a:r>
              <a:rPr lang="nl-BE" u="none" dirty="0"/>
              <a:t>[2] https://ruder.io/optimizing-gradient-descent/</a:t>
            </a:r>
          </a:p>
          <a:p>
            <a:r>
              <a:rPr lang="nl-BE" u="none" dirty="0"/>
              <a:t>[3] https://towardsdatascience.com/stochastic-gradient-descent-with-momentum-a84097641a5d</a:t>
            </a:r>
          </a:p>
          <a:p>
            <a:r>
              <a:rPr lang="nl-BE" u="none" dirty="0"/>
              <a:t>[4] https://machinelearningmastery.com/adam-optimization-from-scratch/</a:t>
            </a:r>
          </a:p>
          <a:p>
            <a:r>
              <a:rPr lang="nl-BE" u="none" dirty="0"/>
              <a:t>[5] https://machinelearningmastery.com/adam-optimization-algorithm-for-deep-learning/</a:t>
            </a:r>
          </a:p>
          <a:p>
            <a:r>
              <a:rPr lang="nl-BE" u="none" dirty="0"/>
              <a:t>[6] https://towardsdatascience.com/how-to-implement-an-adam-optimizer-from-scratch-76e7b217f1cc</a:t>
            </a:r>
          </a:p>
          <a:p>
            <a:r>
              <a:rPr lang="nl-BE" u="none" dirty="0"/>
              <a:t>[7] https://towardsdatascience.com/10-gradient-descent-optimisation-algorithms-86989510b5e9</a:t>
            </a:r>
          </a:p>
          <a:p>
            <a:endParaRPr lang="nl-BE" u="none"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DA8B99DF-01BC-492A-8CEF-4FD88D18DD9D}" type="slidenum">
              <a:rPr lang="nl-BE" smtClean="0"/>
              <a:t>67</a:t>
            </a:fld>
            <a:endParaRPr lang="nl-BE"/>
          </a:p>
        </p:txBody>
      </p:sp>
    </p:spTree>
    <p:extLst>
      <p:ext uri="{BB962C8B-B14F-4D97-AF65-F5344CB8AC3E}">
        <p14:creationId xmlns:p14="http://schemas.microsoft.com/office/powerpoint/2010/main" val="240156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801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5385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19/09/2023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19/09/2023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12.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7.png"/><Relationship Id="rId7" Type="http://schemas.openxmlformats.org/officeDocument/2006/relationships/image" Target="../media/image4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6.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1.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hyperlink" Target="https://en.wikipedia.org/wiki/Activation_function#Table_of_activation_functions" TargetMode="External"/><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7.emf"/><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tensorflow.org/api_docs/python/tf/keras/losses/BinaryCrossentropy" TargetMode="External"/><Relationship Id="rId2" Type="http://schemas.openxmlformats.org/officeDocument/2006/relationships/hyperlink" Target="https://www.tensorflow.org/api_docs/python/tf/keras/optimizers"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github/zz4fap/tp557-iot-ml/blob/master/examples/Detec&#231;&#227;o_de_d&#237;gitos_escritos_&#224;_m&#227;o.ipynb" TargetMode="External"/><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237;cio_detec&#231;&#227;o_de_pe&#231;as_de_roupa.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18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51.png"/><Relationship Id="rId4" Type="http://schemas.openxmlformats.org/officeDocument/2006/relationships/image" Target="../media/image242.png"/><Relationship Id="rId9"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70.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0.png"/><Relationship Id="rId9" Type="http://schemas.openxmlformats.org/officeDocument/2006/relationships/image" Target="../media/image301.png"/></Relationships>
</file>

<file path=ppt/slides/_rels/slide71.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image" Target="../media/image831.png"/><Relationship Id="rId1" Type="http://schemas.openxmlformats.org/officeDocument/2006/relationships/slideLayout" Target="../slideLayouts/slideLayout2.xml"/><Relationship Id="rId6" Type="http://schemas.openxmlformats.org/officeDocument/2006/relationships/image" Target="../media/image871.png"/><Relationship Id="rId5" Type="http://schemas.openxmlformats.org/officeDocument/2006/relationships/image" Target="../media/image861.png"/><Relationship Id="rId4" Type="http://schemas.openxmlformats.org/officeDocument/2006/relationships/image" Target="../media/image851.png"/></Relationships>
</file>

<file path=ppt/slides/_rels/slide72.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7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91.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110.png"/><Relationship Id="rId21" Type="http://schemas.openxmlformats.org/officeDocument/2006/relationships/image" Target="../media/image93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image" Target="../media/image100.png"/><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23" Type="http://schemas.openxmlformats.org/officeDocument/2006/relationships/image" Target="../media/image95.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0.png"/><Relationship Id="rId22" Type="http://schemas.openxmlformats.org/officeDocument/2006/relationships/image" Target="../media/image94.png"/></Relationships>
</file>

<file path=ppt/slides/_rels/slide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7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30.png"/><Relationship Id="rId7" Type="http://schemas.openxmlformats.org/officeDocument/2006/relationships/image" Target="../media/image104.png"/><Relationship Id="rId12" Type="http://schemas.openxmlformats.org/officeDocument/2006/relationships/image" Target="../media/image29.png"/><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891.png"/><Relationship Id="rId11" Type="http://schemas.openxmlformats.org/officeDocument/2006/relationships/image" Target="../media/image28.png"/><Relationship Id="rId5" Type="http://schemas.openxmlformats.org/officeDocument/2006/relationships/image" Target="../media/image280.png"/><Relationship Id="rId15" Type="http://schemas.openxmlformats.org/officeDocument/2006/relationships/image" Target="../media/image108.png"/><Relationship Id="rId10" Type="http://schemas.openxmlformats.org/officeDocument/2006/relationships/image" Target="../media/image107.png"/><Relationship Id="rId4" Type="http://schemas.openxmlformats.org/officeDocument/2006/relationships/image" Target="../media/image270.png"/><Relationship Id="rId9" Type="http://schemas.openxmlformats.org/officeDocument/2006/relationships/image" Target="../media/image10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188688" y="1825624"/>
                <a:ext cx="6850913" cy="5032375"/>
              </a:xfrm>
            </p:spPr>
            <p:txBody>
              <a:bodyPr>
                <a:normAutofit lnSpcReduction="1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a:t>
                </a:r>
                <a:r>
                  <a:rPr lang="pt-BR" b="1" i="1" dirty="0">
                    <a:solidFill>
                      <a:srgbClr val="00B050"/>
                    </a:solidFill>
                  </a:rPr>
                  <a:t>interpretados como sendo a probabilidade </a:t>
                </a:r>
                <a:r>
                  <a:rPr lang="pt-BR" dirty="0"/>
                  <a:t>(pois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70C0"/>
                    </a:solidFill>
                  </a:rPr>
                  <a:t>classe positiva</a:t>
                </a:r>
                <a:r>
                  <a:rPr lang="pt-BR" dirty="0"/>
                  <a:t>.</a:t>
                </a:r>
              </a:p>
              <a:p>
                <a:r>
                  <a:rPr lang="pt-BR" dirty="0"/>
                  <a:t>Quanto </a:t>
                </a:r>
                <a:r>
                  <a:rPr lang="pt-BR" b="1" i="1" dirty="0">
                    <a:solidFill>
                      <a:srgbClr val="00B050"/>
                    </a:solidFill>
                  </a:rPr>
                  <a:t>mais distante </a:t>
                </a:r>
                <a:r>
                  <a:rPr lang="pt-BR" dirty="0"/>
                  <a:t>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00B050"/>
                    </a:solidFill>
                  </a:rPr>
                  <a:t>maior será a probabilidade dele pertencer a uma das duas classes</a:t>
                </a:r>
                <a:r>
                  <a:rPr lang="pt-BR" dirty="0"/>
                  <a:t>.</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188688" y="1825624"/>
                <a:ext cx="6850913" cy="5032375"/>
              </a:xfrm>
              <a:blipFill>
                <a:blip r:embed="rId4"/>
                <a:stretch>
                  <a:fillRect l="-1601" t="-2663" r="-267"/>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6096000" y="1825624"/>
                <a:ext cx="5943601" cy="5032375"/>
              </a:xfrm>
            </p:spPr>
            <p:txBody>
              <a:bodyPr>
                <a:normAutofit/>
              </a:bodyPr>
              <a:lstStyle/>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a:t>
                </a:r>
                <a:r>
                  <a:rPr lang="pt-BR" b="1" i="1" dirty="0"/>
                  <a:t>pode assumir qualquer valor no intervalo</a:t>
                </a:r>
                <a:r>
                  <a:rPr lang="pt-BR" dirty="0"/>
                  <a:t> [0, 1], ou seja, esse é um </a:t>
                </a:r>
                <a:r>
                  <a:rPr lang="pt-BR" b="1" i="1" dirty="0">
                    <a:solidFill>
                      <a:srgbClr val="FF0000"/>
                    </a:solidFill>
                  </a:rPr>
                  <a:t>problema de regressão e não de classificação!</a:t>
                </a:r>
              </a:p>
              <a:p>
                <a:r>
                  <a:rPr lang="pt-BR" b="1" i="1" dirty="0">
                    <a:solidFill>
                      <a:srgbClr val="7030A0"/>
                    </a:solidFill>
                  </a:rPr>
                  <a:t>Então como obtemos um classificador?</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6096000" y="1825624"/>
                <a:ext cx="5943601" cy="5032375"/>
              </a:xfrm>
              <a:blipFill>
                <a:blip r:embed="rId4"/>
                <a:stretch>
                  <a:fillRect l="-1846" t="-1937" r="-1949"/>
                </a:stretch>
              </a:blipFill>
            </p:spPr>
            <p:txBody>
              <a:bodyPr/>
              <a:lstStyle/>
              <a:p>
                <a:r>
                  <a:rPr lang="pt-BR">
                    <a:noFill/>
                  </a:rPr>
                  <a:t> </a:t>
                </a:r>
              </a:p>
            </p:txBody>
          </p:sp>
        </mc:Fallback>
      </mc:AlternateContent>
    </p:spTree>
    <p:extLst>
      <p:ext uri="{BB962C8B-B14F-4D97-AF65-F5344CB8AC3E}">
        <p14:creationId xmlns:p14="http://schemas.microsoft.com/office/powerpoint/2010/main" val="2671953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823996" y="1825624"/>
                <a:ext cx="6263229" cy="5032375"/>
              </a:xfrm>
            </p:spPr>
            <p:txBody>
              <a:bodyPr>
                <a:normAutofit/>
              </a:bodyPr>
              <a:lstStyle/>
              <a:p>
                <a:r>
                  <a:rPr lang="pt-BR" dirty="0"/>
                  <a:t>Para classificar, </a:t>
                </a:r>
                <a:r>
                  <a:rPr lang="pt-BR" b="1" i="1" dirty="0">
                    <a:solidFill>
                      <a:srgbClr val="00B050"/>
                    </a:solidFill>
                  </a:rPr>
                  <a:t>quantizamos os valores de saída da função de ativação</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a:t>
                </a:r>
                <a:r>
                  <a:rPr lang="pt-BR" b="1" i="1" dirty="0">
                    <a:solidFill>
                      <a:srgbClr val="00B050"/>
                    </a:solidFill>
                  </a:rPr>
                  <a:t>classe mais frequente </a:t>
                </a:r>
                <a:r>
                  <a:rPr lang="pt-BR" dirty="0"/>
                  <a:t>ou a </a:t>
                </a:r>
                <a:r>
                  <a:rPr lang="pt-BR" b="1" i="1" dirty="0">
                    <a:solidFill>
                      <a:srgbClr val="00B050"/>
                    </a:solidFill>
                  </a:rPr>
                  <a:t>uma das duas classes de forma arbitrária</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823996" y="1825624"/>
                <a:ext cx="6263229" cy="5032375"/>
              </a:xfrm>
              <a:blipFill>
                <a:blip r:embed="rId3"/>
                <a:stretch>
                  <a:fillRect l="-1751" t="-1937" r="-2821"/>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046909" y="2127883"/>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838200" y="1825624"/>
                <a:ext cx="11249025" cy="5032375"/>
              </a:xfrm>
            </p:spPr>
            <p:txBody>
              <a:bodyPr>
                <a:normAutofit/>
              </a:bodyPr>
              <a:lstStyle/>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7030A0"/>
                    </a:solidFill>
                  </a:rPr>
                  <a:t>classes sejam separadas da melhor forma possível</a:t>
                </a:r>
                <a:r>
                  <a:rPr lang="pt-BR" dirty="0"/>
                  <a:t>.</a:t>
                </a:r>
              </a:p>
              <a:p>
                <a:r>
                  <a:rPr lang="pt-BR" dirty="0"/>
                  <a:t>Ou seja, assim como na regressão, o objetivo é </a:t>
                </a:r>
                <a:r>
                  <a:rPr lang="pt-BR" b="1" i="1" dirty="0">
                    <a:solidFill>
                      <a:srgbClr val="7030A0"/>
                    </a:solidFill>
                  </a:rPr>
                  <a:t>minimizar uma função de erro</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838200" y="1825624"/>
                <a:ext cx="11249025" cy="5032375"/>
              </a:xfrm>
              <a:blipFill>
                <a:blip r:embed="rId3"/>
                <a:stretch>
                  <a:fillRect l="-976" t="-1937"/>
                </a:stretch>
              </a:blipFill>
            </p:spPr>
            <p:txBody>
              <a:bodyPr/>
              <a:lstStyle/>
              <a:p>
                <a:r>
                  <a:rPr lang="pt-BR">
                    <a:noFill/>
                  </a:rPr>
                  <a:t> </a:t>
                </a:r>
              </a:p>
            </p:txBody>
          </p:sp>
        </mc:Fallback>
      </mc:AlternateContent>
      <p:pic>
        <p:nvPicPr>
          <p:cNvPr id="37" name="Imagem 36">
            <a:extLst>
              <a:ext uri="{FF2B5EF4-FFF2-40B4-BE49-F238E27FC236}">
                <a16:creationId xmlns:a16="http://schemas.microsoft.com/office/drawing/2014/main" id="{1D379150-6252-7BA4-3C30-17590A9FC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894" y="3267404"/>
            <a:ext cx="7730911" cy="3466441"/>
          </a:xfrm>
          <a:prstGeom prst="rect">
            <a:avLst/>
          </a:prstGeom>
        </p:spPr>
      </p:pic>
      <p:sp>
        <p:nvSpPr>
          <p:cNvPr id="38" name="Elipse 37">
            <a:extLst>
              <a:ext uri="{FF2B5EF4-FFF2-40B4-BE49-F238E27FC236}">
                <a16:creationId xmlns:a16="http://schemas.microsoft.com/office/drawing/2014/main" id="{E13B9720-8CF0-5AF4-084C-2DE6ADE2CBE3}"/>
              </a:ext>
            </a:extLst>
          </p:cNvPr>
          <p:cNvSpPr/>
          <p:nvPr/>
        </p:nvSpPr>
        <p:spPr>
          <a:xfrm>
            <a:off x="3448050" y="4076700"/>
            <a:ext cx="314325" cy="122872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559ADDD4-5CCC-23F5-7DA7-A05475B9EFE7}"/>
              </a:ext>
            </a:extLst>
          </p:cNvPr>
          <p:cNvSpPr txBox="1"/>
          <p:nvPr/>
        </p:nvSpPr>
        <p:spPr>
          <a:xfrm>
            <a:off x="3605212" y="5086418"/>
            <a:ext cx="352425" cy="707886"/>
          </a:xfrm>
          <a:prstGeom prst="rect">
            <a:avLst/>
          </a:prstGeom>
          <a:noFill/>
        </p:spPr>
        <p:txBody>
          <a:bodyPr wrap="square" rtlCol="0">
            <a:spAutoFit/>
          </a:bodyPr>
          <a:lstStyle/>
          <a:p>
            <a:r>
              <a:rPr lang="pt-BR" sz="4000" dirty="0">
                <a:solidFill>
                  <a:srgbClr val="FF0000"/>
                </a:solidFill>
              </a:rPr>
              <a:t>?</a:t>
            </a:r>
          </a:p>
        </p:txBody>
      </p:sp>
    </p:spTree>
    <p:extLst>
      <p:ext uri="{BB962C8B-B14F-4D97-AF65-F5344CB8AC3E}">
        <p14:creationId xmlns:p14="http://schemas.microsoft.com/office/powerpoint/2010/main" val="187181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92B0A3C-888D-A19D-16CE-44B3DAB5F132}"/>
              </a:ext>
            </a:extLst>
          </p:cNvPr>
          <p:cNvSpPr>
            <a:spLocks noGrp="1"/>
          </p:cNvSpPr>
          <p:nvPr>
            <p:ph idx="1"/>
          </p:nvPr>
        </p:nvSpPr>
        <p:spPr>
          <a:xfrm>
            <a:off x="412955" y="2190135"/>
            <a:ext cx="11366090" cy="2477729"/>
          </a:xfrm>
        </p:spPr>
        <p:txBody>
          <a:bodyPr>
            <a:normAutofit/>
          </a:bodyPr>
          <a:lstStyle/>
          <a:p>
            <a:pPr marL="0" indent="0" algn="ctr">
              <a:buNone/>
            </a:pPr>
            <a:r>
              <a:rPr lang="pt-BR" sz="4800" b="1" i="1" dirty="0"/>
              <a:t>Mas e se tivermos mais de duas classes ou elas não puderem ser separadas por hiperplanos?</a:t>
            </a:r>
          </a:p>
          <a:p>
            <a:endParaRPr lang="pt-BR" sz="4800" b="1" i="1" dirty="0"/>
          </a:p>
        </p:txBody>
      </p:sp>
    </p:spTree>
    <p:extLst>
      <p:ext uri="{BB962C8B-B14F-4D97-AF65-F5344CB8AC3E}">
        <p14:creationId xmlns:p14="http://schemas.microsoft.com/office/powerpoint/2010/main" val="295424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959999" y="1825624"/>
            <a:ext cx="6136751" cy="5032375"/>
          </a:xfrm>
        </p:spPr>
        <p:txBody>
          <a:bodyPr>
            <a:normAutofit/>
          </a:bodyPr>
          <a:lstStyle/>
          <a:p>
            <a:r>
              <a:rPr lang="pt-BR" dirty="0"/>
              <a:t>Se precisarmos resolver problemas com </a:t>
            </a:r>
            <a:r>
              <a:rPr lang="pt-BR" b="1" i="1" dirty="0"/>
              <a:t>mais classes </a:t>
            </a:r>
            <a:r>
              <a:rPr lang="pt-BR" dirty="0"/>
              <a:t>ou </a:t>
            </a:r>
            <a:r>
              <a:rPr lang="pt-BR" b="1" i="1" dirty="0"/>
              <a:t>mais complexos </a:t>
            </a:r>
            <a:r>
              <a:rPr lang="pt-BR" dirty="0"/>
              <a:t>(e.g., que </a:t>
            </a:r>
            <a:r>
              <a:rPr lang="pt-BR" b="1" i="1" dirty="0">
                <a:solidFill>
                  <a:srgbClr val="00B050"/>
                </a:solidFill>
              </a:rPr>
              <a:t>exijam superfícies de separação não-lineares ou várias delas</a:t>
            </a:r>
            <a:r>
              <a:rPr lang="pt-BR" dirty="0"/>
              <a:t>), podemos </a:t>
            </a:r>
            <a:r>
              <a:rPr lang="pt-BR" b="1" i="1" dirty="0">
                <a:solidFill>
                  <a:srgbClr val="7030A0"/>
                </a:solidFill>
              </a:rPr>
              <a:t>agrupar vários neurônios e usar uma rede neural</a:t>
            </a:r>
            <a:r>
              <a:rPr lang="pt-BR" dirty="0"/>
              <a:t>.</a:t>
            </a:r>
          </a:p>
          <a:p>
            <a:r>
              <a:rPr lang="pt-BR" dirty="0"/>
              <a:t>Usamos uma ou mais camadas escondidas para encontrar uma superfície de separação adequada.</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No caso com múltiplas classes, teremos </a:t>
            </a:r>
            <a:r>
              <a:rPr lang="pt-BR" b="1" i="1" dirty="0">
                <a:solidFill>
                  <a:srgbClr val="00B050"/>
                </a:solidFill>
              </a:rPr>
              <a:t>vários neurônios na camada de saída </a:t>
            </a:r>
            <a:r>
              <a:rPr lang="pt-BR" dirty="0"/>
              <a:t>da rede, </a:t>
            </a:r>
            <a:r>
              <a:rPr lang="pt-BR" b="1" i="1" dirty="0">
                <a:solidFill>
                  <a:srgbClr val="00B050"/>
                </a:solidFill>
              </a:rPr>
              <a:t>um para cada classe</a:t>
            </a:r>
            <a:r>
              <a:rPr lang="pt-BR" dirty="0"/>
              <a:t> do problema de classificação.</a:t>
            </a:r>
          </a:p>
          <a:p>
            <a:r>
              <a:rPr lang="pt-BR" b="1" i="1" dirty="0">
                <a:solidFill>
                  <a:srgbClr val="00B050"/>
                </a:solidFill>
              </a:rPr>
              <a:t>Cada saída</a:t>
            </a:r>
            <a:r>
              <a:rPr lang="pt-BR" dirty="0"/>
              <a:t> da rede neural dá a </a:t>
            </a:r>
            <a:r>
              <a:rPr lang="pt-BR" b="1" i="1" dirty="0">
                <a:solidFill>
                  <a:srgbClr val="00B050"/>
                </a:solidFill>
              </a:rPr>
              <a:t>probabilidade de uma das classes.</a:t>
            </a:r>
          </a:p>
          <a:p>
            <a:r>
              <a:rPr lang="pt-BR" b="1" dirty="0"/>
              <a:t>OBS</a:t>
            </a:r>
            <a:r>
              <a:rPr lang="pt-BR" dirty="0"/>
              <a:t>.: Mesmo no caso com duas classes, podemos criar uma rede com duas saídas, onde cada uma delas dá a probabilidade de uma das classes.</a:t>
            </a:r>
            <a:r>
              <a:rPr lang="pt-BR" b="1" i="1" dirty="0">
                <a:solidFill>
                  <a:srgbClr val="00B050"/>
                </a:solidFill>
              </a:rPr>
              <a:t> </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4585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a:t>
            </a:r>
            <a:r>
              <a:rPr lang="pt-BR" b="1" i="1" dirty="0">
                <a:solidFill>
                  <a:srgbClr val="00B050"/>
                </a:solidFill>
              </a:rPr>
              <a:t>um neurônio de saída representando gatos e outro representando cães</a:t>
            </a:r>
            <a:r>
              <a:rPr lang="pt-BR" dirty="0"/>
              <a:t>.</a:t>
            </a:r>
          </a:p>
          <a:p>
            <a:r>
              <a:rPr lang="pt-BR" b="1" i="1" dirty="0">
                <a:solidFill>
                  <a:srgbClr val="00B050"/>
                </a:solidFill>
              </a:rPr>
              <a:t>Cada neurônio </a:t>
            </a:r>
            <a:r>
              <a:rPr lang="pt-BR" dirty="0"/>
              <a:t>de saída irá apresentar a </a:t>
            </a:r>
            <a:r>
              <a:rPr lang="pt-BR" b="1" i="1" dirty="0">
                <a:solidFill>
                  <a:srgbClr val="00B050"/>
                </a:solidFill>
              </a:rPr>
              <a:t>probabilidade de uma imagem de entrada pertencer a uma das classes</a:t>
            </a:r>
            <a:r>
              <a:rPr lang="pt-BR" dirty="0"/>
              <a:t>.</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a:t>
            </a:r>
            <a:r>
              <a:rPr lang="pt-BR" b="1" i="1" dirty="0">
                <a:solidFill>
                  <a:srgbClr val="00B050"/>
                </a:solidFill>
              </a:rPr>
              <a:t>imagem de um gato </a:t>
            </a:r>
            <a:r>
              <a:rPr lang="pt-BR" dirty="0"/>
              <a:t>for </a:t>
            </a:r>
            <a:r>
              <a:rPr lang="pt-BR" b="1" i="1" dirty="0">
                <a:solidFill>
                  <a:srgbClr val="00B050"/>
                </a:solidFill>
              </a:rPr>
              <a:t>passada para a rede</a:t>
            </a:r>
            <a:r>
              <a:rPr lang="pt-BR" dirty="0"/>
              <a:t>, o </a:t>
            </a:r>
            <a:r>
              <a:rPr lang="pt-BR" b="1" i="1" dirty="0">
                <a:solidFill>
                  <a:srgbClr val="00B050"/>
                </a:solidFill>
              </a:rPr>
              <a:t>neurônio que representa os gatos terá um alto valor de probabilidade</a:t>
            </a:r>
            <a:r>
              <a:rPr lang="pt-BR" dirty="0"/>
              <a:t> (teoricamente 1) e o que representa os </a:t>
            </a:r>
            <a:r>
              <a:rPr lang="pt-BR" b="1" i="1" dirty="0">
                <a:solidFill>
                  <a:srgbClr val="00B050"/>
                </a:solidFill>
              </a:rPr>
              <a:t>cachorros </a:t>
            </a:r>
            <a:r>
              <a:rPr lang="pt-BR" dirty="0"/>
              <a:t>terá um</a:t>
            </a:r>
            <a:r>
              <a:rPr lang="pt-BR" b="1" i="1" dirty="0">
                <a:solidFill>
                  <a:srgbClr val="00B050"/>
                </a:solidFill>
              </a:rPr>
              <a:t> baixo valor de probabilidade </a:t>
            </a:r>
            <a:r>
              <a:rPr lang="pt-BR" dirty="0"/>
              <a:t>(teoricamente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43576" y="1825624"/>
            <a:ext cx="6267450" cy="5032375"/>
          </a:xfrm>
        </p:spPr>
        <p:txBody>
          <a:bodyPr>
            <a:normAutofit/>
          </a:bodyPr>
          <a:lstStyle/>
          <a:p>
            <a:r>
              <a:rPr lang="pt-BR" dirty="0"/>
              <a:t>As </a:t>
            </a:r>
            <a:r>
              <a:rPr lang="pt-BR" b="1" i="1" dirty="0">
                <a:solidFill>
                  <a:srgbClr val="00B050"/>
                </a:solidFill>
              </a:rPr>
              <a:t>saídas (teóricas) da rede </a:t>
            </a:r>
            <a:r>
              <a:rPr lang="pt-BR" dirty="0"/>
              <a:t>nos fornecem uma maneira de </a:t>
            </a:r>
            <a:r>
              <a:rPr lang="pt-BR" b="1" i="1" dirty="0">
                <a:solidFill>
                  <a:srgbClr val="7030A0"/>
                </a:solidFill>
              </a:rPr>
              <a:t>rotular</a:t>
            </a:r>
            <a:r>
              <a:rPr lang="pt-BR" dirty="0"/>
              <a:t> cães e gatos fazendo com que o </a:t>
            </a:r>
            <a:r>
              <a:rPr lang="pt-BR" b="1" i="1" dirty="0">
                <a:solidFill>
                  <a:srgbClr val="00B050"/>
                </a:solidFill>
              </a:rPr>
              <a:t>rótulo</a:t>
            </a:r>
            <a:r>
              <a:rPr lang="pt-BR" dirty="0"/>
              <a:t> de uma imagem seja um</a:t>
            </a:r>
            <a:r>
              <a:rPr lang="pt-BR" b="1" i="1" dirty="0">
                <a:solidFill>
                  <a:srgbClr val="00B050"/>
                </a:solidFill>
              </a:rPr>
              <a:t> </a:t>
            </a:r>
            <a:r>
              <a:rPr lang="pt-BR" b="1" i="1" dirty="0">
                <a:solidFill>
                  <a:srgbClr val="7030A0"/>
                </a:solidFill>
              </a:rPr>
              <a:t>vetor</a:t>
            </a:r>
            <a:r>
              <a:rPr lang="pt-BR" b="1" i="1" dirty="0">
                <a:solidFill>
                  <a:srgbClr val="00B050"/>
                </a:solidFill>
              </a:rPr>
              <a:t> contendo a </a:t>
            </a:r>
            <a:r>
              <a:rPr lang="pt-BR" b="1" i="1" dirty="0">
                <a:solidFill>
                  <a:srgbClr val="7030A0"/>
                </a:solidFill>
              </a:rPr>
              <a:t>saída desejada de cada um dos neurônios</a:t>
            </a:r>
            <a:r>
              <a:rPr lang="pt-BR" b="1" i="1" dirty="0">
                <a:solidFill>
                  <a:srgbClr val="00B050"/>
                </a:solidFill>
              </a:rPr>
              <a:t> da camada de saída</a:t>
            </a:r>
            <a:r>
              <a:rPr lang="pt-BR" dirty="0"/>
              <a:t>. </a:t>
            </a:r>
          </a:p>
        </p:txBody>
      </p:sp>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a:t>
                </a:r>
                <a:r>
                  <a:rPr lang="pt-BR" b="1" i="1" dirty="0">
                    <a:solidFill>
                      <a:srgbClr val="00B050"/>
                    </a:solidFill>
                  </a:rPr>
                  <a:t>encontram um mapeamento (uma função)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contínuos</a:t>
                </a:r>
                <a:r>
                  <a:rPr lang="pt-BR" dirty="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a:t>
                </a:r>
                <a:r>
                  <a:rPr lang="pt-BR" b="1" i="1" dirty="0">
                    <a:solidFill>
                      <a:srgbClr val="00B050"/>
                    </a:solidFill>
                  </a:rPr>
                  <a:t>problema de 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de um conjunto finito e discreto de valores</a:t>
                </a:r>
                <a:r>
                  <a:rPr lang="pt-BR" dirty="0"/>
                  <a:t>,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solidFill>
                      <a:srgbClr val="7030A0"/>
                    </a:solidFill>
                  </a:rPr>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270090" y="1825624"/>
                <a:ext cx="6740935" cy="5032375"/>
              </a:xfrm>
            </p:spPr>
            <p:txBody>
              <a:bodyPr>
                <a:normAutofit/>
              </a:bodyPr>
              <a:lstStyle/>
              <a:p>
                <a:r>
                  <a:rPr lang="pt-BR" dirty="0"/>
                  <a:t>Portanto, se o primeiro neurônio da camada de saída representa gatos e o segundo cães, podemos dizer que o </a:t>
                </a:r>
                <a:r>
                  <a:rPr lang="pt-BR" b="1" i="1" dirty="0">
                    <a:solidFill>
                      <a:srgbClr val="00B050"/>
                    </a:solidFill>
                  </a:rPr>
                  <a:t>rótulo</a:t>
                </a:r>
                <a:r>
                  <a:rPr lang="pt-BR" dirty="0"/>
                  <a:t> (i.e., saída esperada) </a:t>
                </a:r>
                <a:r>
                  <a:rPr lang="pt-BR" b="1" i="1" dirty="0">
                    <a:solidFill>
                      <a:srgbClr val="00B050"/>
                    </a:solidFill>
                  </a:rPr>
                  <a:t>para imagens de gatos é dado pelo vetor:</a:t>
                </a:r>
                <a:r>
                  <a:rPr lang="pt-BR" dirty="0"/>
                  <a:t>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7030A0"/>
                    </a:solidFill>
                  </a:rPr>
                  <a:t>codificação </a:t>
                </a:r>
                <a:r>
                  <a:rPr lang="pt-BR" b="1" i="1" dirty="0" err="1">
                    <a:solidFill>
                      <a:srgbClr val="7030A0"/>
                    </a:solidFill>
                  </a:rPr>
                  <a:t>one</a:t>
                </a:r>
                <a:r>
                  <a:rPr lang="pt-BR" b="1" i="1" dirty="0">
                    <a:solidFill>
                      <a:srgbClr val="7030A0"/>
                    </a:solidFill>
                  </a:rPr>
                  <a:t>-hot</a:t>
                </a:r>
                <a:r>
                  <a:rPr lang="pt-BR" dirty="0"/>
                  <a:t>.</a:t>
                </a:r>
              </a:p>
              <a:p>
                <a:pPr lvl="1">
                  <a:buFont typeface="Wingdings" panose="05000000000000000000" pitchFamily="2" charset="2"/>
                  <a:buChar char="§"/>
                </a:pPr>
                <a:r>
                  <a:rPr lang="pt-BR" b="0" i="0" dirty="0">
                    <a:effectLst/>
                  </a:rPr>
                  <a:t>Vetor onde um único elemento é igual a 1 (indicando a classe verdadeira) e todos os outros são iguais a 0.</a:t>
                </a: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270090" y="1825624"/>
                <a:ext cx="6740935" cy="5032375"/>
              </a:xfrm>
              <a:blipFill>
                <a:blip r:embed="rId2"/>
                <a:stretch>
                  <a:fillRect l="-1629" t="-1937"/>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422380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pPr lvl="1">
              <a:buFont typeface="Wingdings" panose="05000000000000000000" pitchFamily="2" charset="2"/>
              <a:buChar char="§"/>
            </a:pPr>
            <a:r>
              <a:rPr lang="pt-BR" dirty="0"/>
              <a:t>Esse é um problema com 10 classes, os dígitos de 0 a 9.</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 nesse caso?</a:t>
            </a:r>
          </a:p>
        </p:txBody>
      </p:sp>
    </p:spTree>
    <p:extLst>
      <p:ext uri="{BB962C8B-B14F-4D97-AF65-F5344CB8AC3E}">
        <p14:creationId xmlns:p14="http://schemas.microsoft.com/office/powerpoint/2010/main" val="3679811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a:t>
                </a:r>
                <a:r>
                  <a:rPr lang="pt-BR" b="1" i="1" dirty="0">
                    <a:solidFill>
                      <a:srgbClr val="00B050"/>
                    </a:solidFill>
                  </a:rPr>
                  <a:t>10 neurônios</a:t>
                </a:r>
                <a:r>
                  <a:rPr lang="pt-BR" dirty="0"/>
                  <a:t>, 1 para cada um dos 10 possíveis dígitos (0 a 9).</a:t>
                </a:r>
              </a:p>
              <a:p>
                <a:r>
                  <a:rPr lang="pt-BR" dirty="0"/>
                  <a:t>O </a:t>
                </a:r>
                <a:r>
                  <a:rPr lang="pt-BR" b="1" i="1" dirty="0">
                    <a:solidFill>
                      <a:srgbClr val="00B050"/>
                    </a:solidFill>
                  </a:rPr>
                  <a:t>rótulo</a:t>
                </a:r>
                <a:r>
                  <a:rPr lang="pt-BR" dirty="0"/>
                  <a:t> seria um </a:t>
                </a:r>
                <a:r>
                  <a:rPr lang="pt-BR" b="1" i="1" dirty="0">
                    <a:solidFill>
                      <a:srgbClr val="00B050"/>
                    </a:solidFill>
                  </a:rPr>
                  <a:t>vetor com 10 elementos</a:t>
                </a:r>
                <a:r>
                  <a:rPr lang="pt-BR" dirty="0"/>
                  <a:t>.</a:t>
                </a:r>
              </a:p>
              <a:p>
                <a:r>
                  <a:rPr lang="pt-BR" dirty="0"/>
                  <a:t>Porém, </a:t>
                </a:r>
                <a:r>
                  <a:rPr lang="pt-BR" b="1" i="1" dirty="0">
                    <a:solidFill>
                      <a:srgbClr val="00B050"/>
                    </a:solidFill>
                  </a:rPr>
                  <a:t>apenas um dos elementos seria diferente de 0</a:t>
                </a:r>
                <a:r>
                  <a:rPr lang="pt-BR" dirty="0"/>
                  <a:t>,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146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com imagens de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O TensorFlow disponibiliza uma função (i.e., </a:t>
            </a:r>
            <a:r>
              <a:rPr lang="pt-BR" i="1" dirty="0" err="1"/>
              <a:t>load_data</a:t>
            </a:r>
            <a:r>
              <a:rPr lang="pt-BR" i="1" dirty="0"/>
              <a:t>()</a:t>
            </a:r>
            <a:r>
              <a:rPr lang="pt-BR" dirty="0"/>
              <a:t>)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 </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194323" y="1825624"/>
            <a:ext cx="5825000" cy="5032375"/>
          </a:xfrm>
        </p:spPr>
        <p:txBody>
          <a:bodyPr>
            <a:normAutofit/>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a:t>
            </a:r>
            <a:r>
              <a:rPr lang="pt-BR" b="1" i="1" dirty="0">
                <a:solidFill>
                  <a:srgbClr val="00B050"/>
                </a:solidFill>
              </a:rPr>
              <a:t>imagens em escala de cinza </a:t>
            </a:r>
            <a:r>
              <a:rPr lang="pt-BR" dirty="0"/>
              <a:t>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8" y="2193157"/>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253315" y="1825624"/>
            <a:ext cx="5766007" cy="5032375"/>
          </a:xfrm>
        </p:spPr>
        <p:txBody>
          <a:bodyPr>
            <a:normAutofit/>
          </a:bodyPr>
          <a:lstStyle/>
          <a:p>
            <a:r>
              <a:rPr lang="pt-BR" dirty="0"/>
              <a:t>Os </a:t>
            </a:r>
            <a:r>
              <a:rPr lang="pt-BR" b="1" i="1" dirty="0">
                <a:solidFill>
                  <a:srgbClr val="00B050"/>
                </a:solidFill>
              </a:rPr>
              <a:t>pixels</a:t>
            </a:r>
            <a:r>
              <a:rPr lang="pt-BR" dirty="0"/>
              <a:t> são representados por </a:t>
            </a:r>
            <a:r>
              <a:rPr lang="pt-BR" b="1" i="1" dirty="0">
                <a:solidFill>
                  <a:srgbClr val="00B050"/>
                </a:solidFill>
              </a:rPr>
              <a:t>valores inteiros não sinalizados de 8 bits</a:t>
            </a:r>
            <a:r>
              <a:rPr lang="pt-BR" dirty="0"/>
              <a:t>, i.e., variam de 0 a 255.</a:t>
            </a:r>
          </a:p>
          <a:p>
            <a:r>
              <a:rPr lang="pt-BR" dirty="0"/>
              <a:t>Cada </a:t>
            </a:r>
            <a:r>
              <a:rPr lang="pt-BR" b="1" i="1" dirty="0">
                <a:solidFill>
                  <a:srgbClr val="7030A0"/>
                </a:solidFill>
              </a:rPr>
              <a:t>pixel será um atributo de entrada da rede neural</a:t>
            </a:r>
            <a:r>
              <a:rPr lang="pt-BR" dirty="0"/>
              <a:t>.</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6" y="2193158"/>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9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a:t>
            </a:r>
            <a:r>
              <a:rPr lang="pt-BR" b="1" i="1" dirty="0">
                <a:solidFill>
                  <a:srgbClr val="00B050"/>
                </a:solidFill>
              </a:rPr>
              <a:t>comportam bem melhor se os dados são escalonados</a:t>
            </a:r>
            <a:r>
              <a:rPr lang="pt-BR" dirty="0">
                <a:solidFill>
                  <a:srgbClr val="212121"/>
                </a:solidFill>
              </a:rPr>
              <a:t>.</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87844" cy="5167311"/>
          </a:xfrm>
        </p:spPr>
        <p:txBody>
          <a:bodyPr>
            <a:normAutofit/>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err="1">
                <a:solidFill>
                  <a:srgbClr val="212121"/>
                </a:solidFill>
                <a:effectLst/>
              </a:rPr>
              <a:t>dense</a:t>
            </a:r>
            <a:r>
              <a:rPr lang="pt-BR" dirty="0">
                <a:solidFill>
                  <a:srgbClr val="212121"/>
                </a:solidFill>
                <a:effectLst/>
              </a:rPr>
              <a:t>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a:bodyPr>
          <a:lstStyle/>
          <a:p>
            <a:pPr algn="l"/>
            <a:r>
              <a:rPr lang="pt-BR" b="1" i="1" dirty="0">
                <a:solidFill>
                  <a:srgbClr val="00B050"/>
                </a:solidFill>
              </a:rPr>
              <a:t>Não existe uma regra para definirmos a arquitetura da rede </a:t>
            </a:r>
            <a:r>
              <a:rPr lang="pt-BR" dirty="0">
                <a:solidFill>
                  <a:srgbClr val="212121"/>
                </a:solidFill>
              </a:rPr>
              <a:t>(i.e., número de camadas, nós, otimizador, função de erro, etc.), o </a:t>
            </a:r>
            <a:r>
              <a:rPr lang="pt-BR" b="1" i="1" dirty="0">
                <a:solidFill>
                  <a:srgbClr val="00B050"/>
                </a:solidFill>
              </a:rPr>
              <a:t>mais indicado é testar diferentes arquiteturas</a:t>
            </a:r>
            <a:r>
              <a:rPr lang="pt-BR" dirty="0">
                <a:solidFill>
                  <a:srgbClr val="212121"/>
                </a:solidFill>
              </a:rPr>
              <a:t>, de preferência com </a:t>
            </a:r>
            <a:r>
              <a:rPr lang="pt-BR" b="1" i="1" dirty="0">
                <a:solidFill>
                  <a:srgbClr val="7030A0"/>
                </a:solidFill>
              </a:rPr>
              <a:t>técnicas de otimização hiperparamétrica</a:t>
            </a:r>
            <a:r>
              <a:rPr lang="pt-BR" dirty="0">
                <a:solidFill>
                  <a:srgbClr val="212121"/>
                </a:solidFill>
              </a:rPr>
              <a:t>.</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041426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operação que precisamos realizar é </a:t>
            </a:r>
            <a:r>
              <a:rPr lang="pt-BR" b="1" i="1" dirty="0">
                <a:solidFill>
                  <a:srgbClr val="7030A0"/>
                </a:solidFill>
                <a:effectLst/>
              </a:rPr>
              <a:t>transformá-las em arrays unidimensionais </a:t>
            </a:r>
            <a:r>
              <a:rPr lang="pt-BR" b="0" i="0" dirty="0">
                <a:solidFill>
                  <a:srgbClr val="212121"/>
                </a:solidFill>
                <a:effectLst/>
              </a:rPr>
              <a:t>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a:t>
            </a:r>
            <a:r>
              <a:rPr lang="pt-BR" b="1" i="1" dirty="0">
                <a:solidFill>
                  <a:srgbClr val="7030A0"/>
                </a:solidFill>
              </a:rPr>
              <a:t>redimensiona</a:t>
            </a:r>
            <a:r>
              <a:rPr lang="pt-BR" dirty="0"/>
              <a:t> os dados de entrada. </a:t>
            </a:r>
          </a:p>
          <a:p>
            <a:r>
              <a:rPr lang="pt-BR" dirty="0"/>
              <a:t>Assim, a primeira camada da rede, </a:t>
            </a:r>
            <a:r>
              <a:rPr lang="pt-BR" b="1" i="1" dirty="0">
                <a:solidFill>
                  <a:srgbClr val="00B050"/>
                </a:solidFill>
              </a:rPr>
              <a:t>Flatten</a:t>
            </a:r>
            <a:r>
              <a:rPr lang="pt-BR" dirty="0"/>
              <a:t>, realiza uma operação de </a:t>
            </a:r>
            <a:r>
              <a:rPr lang="pt-BR" b="1" i="1" dirty="0">
                <a:solidFill>
                  <a:srgbClr val="7030A0"/>
                </a:solidFill>
              </a:rPr>
              <a:t>achatamento</a:t>
            </a:r>
            <a:r>
              <a:rPr lang="pt-BR" dirty="0"/>
              <a:t> das </a:t>
            </a:r>
            <a:r>
              <a:rPr lang="pt-BR" i="1" dirty="0" err="1"/>
              <a:t>arrays</a:t>
            </a:r>
            <a:r>
              <a:rPr lang="pt-BR" dirty="0"/>
              <a:t> 2D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a:t>
            </a:r>
            <a:r>
              <a:rPr lang="pt-BR" b="1" i="1" dirty="0">
                <a:solidFill>
                  <a:srgbClr val="00B050"/>
                </a:solidFill>
              </a:rPr>
              <a:t>redes neurais artificiais </a:t>
            </a:r>
            <a:r>
              <a:rPr lang="pt-BR" dirty="0"/>
              <a:t>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Por isso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
        <p:nvSpPr>
          <p:cNvPr id="4" name="Retângulo 3">
            <a:extLst>
              <a:ext uri="{FF2B5EF4-FFF2-40B4-BE49-F238E27FC236}">
                <a16:creationId xmlns:a16="http://schemas.microsoft.com/office/drawing/2014/main" id="{A830E7FB-E5A7-7BAE-1695-E7B63D7A5F4C}"/>
              </a:ext>
            </a:extLst>
          </p:cNvPr>
          <p:cNvSpPr/>
          <p:nvPr/>
        </p:nvSpPr>
        <p:spPr>
          <a:xfrm>
            <a:off x="4257368" y="1690688"/>
            <a:ext cx="509539" cy="49264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3776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definimos nela as </a:t>
            </a:r>
            <a:r>
              <a:rPr lang="pt-BR" b="1" i="1" dirty="0">
                <a:solidFill>
                  <a:srgbClr val="00B050"/>
                </a:solidFill>
              </a:rPr>
              <a:t>dimensões de entrada</a:t>
            </a:r>
            <a:r>
              <a:rPr lang="pt-BR" dirty="0"/>
              <a:t>.</a:t>
            </a:r>
          </a:p>
          <a:p>
            <a:pPr algn="l"/>
            <a:r>
              <a:rPr lang="pt-BR" dirty="0"/>
              <a:t>Definimos que a camada deve esperar por </a:t>
            </a:r>
            <a:r>
              <a:rPr lang="pt-BR" i="1" dirty="0"/>
              <a:t>arrays</a:t>
            </a:r>
            <a:r>
              <a:rPr lang="pt-BR" dirty="0"/>
              <a:t> de entrada com dimensões 28x28.</a:t>
            </a:r>
          </a:p>
          <a:p>
            <a:pPr algn="l"/>
            <a:r>
              <a:rPr lang="pt-BR" dirty="0"/>
              <a:t>Se ela receber </a:t>
            </a:r>
            <a:r>
              <a:rPr lang="pt-BR" i="1" dirty="0"/>
              <a:t>arrays</a:t>
            </a:r>
            <a:r>
              <a:rPr lang="pt-BR" dirty="0"/>
              <a:t> com dimensões diferentes, um erro será lançado.</a:t>
            </a:r>
            <a:endParaRPr lang="pt-BR" b="1" dirty="0"/>
          </a:p>
          <a:p>
            <a:pPr algn="l"/>
            <a:r>
              <a:rPr lang="pt-BR" b="1" dirty="0"/>
              <a:t>OBS</a:t>
            </a:r>
            <a:r>
              <a:rPr lang="pt-BR" dirty="0"/>
              <a:t>.: Lembrem-se que não definimos o número de exemplos de entrada pois ele varia com o tamanho do </a:t>
            </a:r>
            <a:r>
              <a:rPr lang="pt-BR" i="1" dirty="0"/>
              <a:t>mini-batch</a:t>
            </a:r>
            <a:r>
              <a:rPr lang="pt-BR" dirty="0"/>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04155" y="1690688"/>
            <a:ext cx="5879689" cy="5167311"/>
          </a:xfrm>
        </p:spPr>
        <p:txBody>
          <a:bodyPr>
            <a:normAutofit/>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53316" y="1690688"/>
            <a:ext cx="5830528" cy="5167311"/>
          </a:xfrm>
        </p:spPr>
        <p:txBody>
          <a:bodyPr>
            <a:normAutofit/>
          </a:bodyPr>
          <a:lstStyle/>
          <a:p>
            <a:pPr algn="l"/>
            <a:r>
              <a:rPr lang="pt-BR" dirty="0"/>
              <a:t>Com </a:t>
            </a:r>
            <a:r>
              <a:rPr lang="pt-BR" b="1" i="1" dirty="0">
                <a:solidFill>
                  <a:srgbClr val="7030A0"/>
                </a:solidFill>
              </a:rPr>
              <a:t>poucos nós</a:t>
            </a:r>
            <a:r>
              <a:rPr lang="pt-BR" dirty="0"/>
              <a:t>, a </a:t>
            </a:r>
            <a:r>
              <a:rPr lang="pt-BR" b="1" i="1" dirty="0">
                <a:solidFill>
                  <a:srgbClr val="7030A0"/>
                </a:solidFill>
              </a:rPr>
              <a:t>rede</a:t>
            </a:r>
            <a:r>
              <a:rPr lang="pt-BR" dirty="0"/>
              <a:t> </a:t>
            </a:r>
            <a:r>
              <a:rPr lang="pt-BR" b="1" i="1" dirty="0">
                <a:solidFill>
                  <a:srgbClr val="7030A0"/>
                </a:solidFill>
              </a:rPr>
              <a:t>pode não ter capacidade suficiente para aprender as características </a:t>
            </a:r>
            <a:r>
              <a:rPr lang="pt-BR" dirty="0"/>
              <a:t>contidas nas imagens.</a:t>
            </a:r>
          </a:p>
          <a:p>
            <a:pPr algn="l"/>
            <a:r>
              <a:rPr lang="pt-BR" dirty="0"/>
              <a:t>Por outro lado, </a:t>
            </a:r>
            <a:r>
              <a:rPr lang="pt-BR" b="1" i="1" dirty="0">
                <a:solidFill>
                  <a:srgbClr val="7030A0"/>
                </a:solidFill>
              </a:rPr>
              <a:t>com muitos nós </a:t>
            </a:r>
            <a:r>
              <a:rPr lang="pt-BR" dirty="0"/>
              <a:t>a </a:t>
            </a:r>
            <a:r>
              <a:rPr lang="pt-BR" b="1" i="1" dirty="0">
                <a:solidFill>
                  <a:srgbClr val="7030A0"/>
                </a:solidFill>
              </a:rPr>
              <a:t>rede pode se especializar demais </a:t>
            </a:r>
            <a:r>
              <a:rPr lang="pt-BR" dirty="0"/>
              <a:t>ou ficar </a:t>
            </a:r>
            <a:r>
              <a:rPr lang="pt-BR" b="1" i="1" dirty="0">
                <a:solidFill>
                  <a:srgbClr val="7030A0"/>
                </a:solidFill>
              </a:rPr>
              <a:t>muito lenta </a:t>
            </a:r>
            <a:r>
              <a:rPr lang="pt-BR" dirty="0"/>
              <a:t>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0568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a:t>
            </a:r>
            <a:r>
              <a:rPr lang="pt-BR" b="1" i="1" dirty="0">
                <a:solidFill>
                  <a:srgbClr val="00B050"/>
                </a:solidFill>
              </a:rPr>
              <a:t>calcular a probabilidade de cada uma das classes </a:t>
            </a:r>
            <a:r>
              <a:rPr lang="pt-BR" dirty="0"/>
              <a:t>do problema.</a:t>
            </a:r>
          </a:p>
          <a:p>
            <a:pPr algn="l"/>
            <a:r>
              <a:rPr lang="pt-BR" dirty="0"/>
              <a:t>Ela usa função de ativação </a:t>
            </a:r>
            <a:r>
              <a:rPr lang="pt-BR" b="1" i="1" dirty="0">
                <a:solidFill>
                  <a:srgbClr val="7030A0"/>
                </a:solidFill>
              </a:rPr>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7098890" y="1825624"/>
            <a:ext cx="4935793" cy="5032375"/>
          </a:xfrm>
        </p:spPr>
        <p:txBody>
          <a:bodyPr>
            <a:normAutofit/>
          </a:bodyPr>
          <a:lstStyle/>
          <a:p>
            <a:r>
              <a:rPr lang="pt-BR" dirty="0"/>
              <a:t>A figura mostra a </a:t>
            </a:r>
            <a:r>
              <a:rPr lang="pt-BR" b="1" i="1" dirty="0"/>
              <a:t>rede neural densa </a:t>
            </a:r>
            <a:r>
              <a:rPr lang="pt-BR" dirty="0"/>
              <a:t>que criamos, com 20 neurônios na camada oculta e 10 na de saída.</a:t>
            </a:r>
          </a:p>
          <a:p>
            <a:r>
              <a:rPr lang="pt-BR" dirty="0"/>
              <a:t>Cada neurônio está conectado a cada entrada ou neurônio da camada anterior. </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 y="1825624"/>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879691" y="4323018"/>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4392079" y="6037360"/>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628591" y="4945221"/>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52433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6381135" y="1825624"/>
            <a:ext cx="5653548" cy="5032375"/>
          </a:xfrm>
        </p:spPr>
        <p:txBody>
          <a:bodyPr>
            <a:normAutofit/>
          </a:bodyPr>
          <a:lstStyle/>
          <a:p>
            <a:r>
              <a:rPr lang="pt-BR" dirty="0"/>
              <a:t>Assim, se alimentarmos a rede com os </a:t>
            </a:r>
            <a:r>
              <a:rPr lang="pt-BR" i="1" dirty="0"/>
              <a:t>pixels</a:t>
            </a:r>
            <a:r>
              <a:rPr lang="pt-BR" dirty="0"/>
              <a:t> de uma </a:t>
            </a:r>
            <a:r>
              <a:rPr lang="pt-BR" b="1" i="1" dirty="0">
                <a:solidFill>
                  <a:srgbClr val="7030A0"/>
                </a:solidFill>
              </a:rPr>
              <a:t>imagem contendo um número 7</a:t>
            </a:r>
            <a:r>
              <a:rPr lang="pt-BR" dirty="0"/>
              <a:t>.</a:t>
            </a:r>
          </a:p>
          <a:p>
            <a:r>
              <a:rPr lang="pt-BR" dirty="0"/>
              <a:t>Então, desejaríamos que o </a:t>
            </a:r>
            <a:r>
              <a:rPr lang="pt-BR" b="1" i="1" dirty="0">
                <a:solidFill>
                  <a:srgbClr val="7030A0"/>
                </a:solidFill>
              </a:rPr>
              <a:t>neurônio de saída que representa o número 7 fosse o que tivesse o maior valor de probabilidade</a:t>
            </a:r>
            <a:r>
              <a:rPr lang="pt-BR" dirty="0"/>
              <a:t> (em teoria 1). </a:t>
            </a:r>
          </a:p>
          <a:p>
            <a:r>
              <a:rPr lang="pt-BR" dirty="0"/>
              <a:t>Portanto, o </a:t>
            </a:r>
            <a:r>
              <a:rPr lang="pt-BR" b="1" i="1" dirty="0">
                <a:solidFill>
                  <a:srgbClr val="7030A0"/>
                </a:solidFill>
              </a:rPr>
              <a:t>rótulo dessa imagem</a:t>
            </a:r>
            <a:r>
              <a:rPr lang="pt-BR" dirty="0"/>
              <a:t> é </a:t>
            </a:r>
            <a:r>
              <a:rPr lang="pt-BR" b="1" i="1" dirty="0">
                <a:solidFill>
                  <a:srgbClr val="7030A0"/>
                </a:solidFill>
              </a:rPr>
              <a:t>um vetor com 10 elementos </a:t>
            </a:r>
            <a:r>
              <a:rPr lang="pt-BR" dirty="0"/>
              <a:t>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3854245" y="6247013"/>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090757" y="5154874"/>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2025432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4"/>
                <a:stretch>
                  <a:fillRect t="-4000" b="-18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a:bodyPr>
          <a:lstStyle/>
          <a:p>
            <a:r>
              <a:rPr lang="pt-BR" b="0" i="0" dirty="0">
                <a:effectLst/>
              </a:rPr>
              <a:t>Ajuda a </a:t>
            </a:r>
            <a:r>
              <a:rPr lang="pt-BR" b="1" i="1" dirty="0">
                <a:solidFill>
                  <a:srgbClr val="00B050"/>
                </a:solidFill>
                <a:effectLst/>
              </a:rPr>
              <a:t>mitigar o problema do desaparecimento de gradiente</a:t>
            </a:r>
            <a:r>
              <a:rPr lang="pt-BR" b="0" i="0" dirty="0">
                <a:effectLst/>
              </a:rPr>
              <a:t>, que ocorre com funções de ativação como a sigmoide e tangente hiperbólica quando usadas </a:t>
            </a:r>
            <a:r>
              <a:rPr lang="pt-BR" b="1" i="1" dirty="0">
                <a:effectLst/>
              </a:rPr>
              <a:t>em redes profundas</a:t>
            </a:r>
            <a:r>
              <a:rPr lang="pt-BR" b="0" i="0" dirty="0">
                <a:effectLst/>
              </a:rPr>
              <a:t>.</a:t>
            </a:r>
          </a:p>
          <a:p>
            <a:r>
              <a:rPr lang="pt-BR" b="0" i="0" dirty="0">
                <a:effectLst/>
              </a:rPr>
              <a:t>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a:t>
            </a:r>
            <a:r>
              <a:rPr lang="pt-BR" b="1" i="1" dirty="0">
                <a:solidFill>
                  <a:srgbClr val="7030A0"/>
                </a:solidFill>
                <a:effectLst/>
              </a:rPr>
              <a:t>padrões</a:t>
            </a:r>
            <a:r>
              <a:rPr lang="pt-BR" b="1" i="1" dirty="0">
                <a:solidFill>
                  <a:srgbClr val="00B050"/>
                </a:solidFill>
                <a:effectLst/>
              </a:rPr>
              <a:t> </a:t>
            </a:r>
            <a:r>
              <a:rPr lang="pt-BR" b="1" i="1" dirty="0">
                <a:solidFill>
                  <a:srgbClr val="7030A0"/>
                </a:solidFill>
                <a:effectLst/>
              </a:rPr>
              <a:t>e</a:t>
            </a:r>
            <a:r>
              <a:rPr lang="pt-BR" b="1" i="1" dirty="0">
                <a:solidFill>
                  <a:srgbClr val="00B050"/>
                </a:solidFill>
                <a:effectLst/>
              </a:rPr>
              <a:t> a modelar </a:t>
            </a:r>
            <a:r>
              <a:rPr lang="pt-BR" b="1" i="1" dirty="0">
                <a:solidFill>
                  <a:srgbClr val="7030A0"/>
                </a:solidFill>
                <a:effectLst/>
              </a:rPr>
              <a:t>relacionamentos complexos</a:t>
            </a:r>
            <a:r>
              <a:rPr lang="pt-BR" b="1" i="1" dirty="0">
                <a:solidFill>
                  <a:srgbClr val="00B050"/>
                </a:solidFill>
                <a:effectLst/>
              </a:rPr>
              <a:t> nos dados</a:t>
            </a:r>
            <a:r>
              <a:rPr lang="pt-BR" b="0" i="0" dirty="0">
                <a:effectLst/>
              </a:rPr>
              <a:t>.</a:t>
            </a:r>
          </a:p>
          <a:p>
            <a:r>
              <a:rPr lang="pt-BR" b="1" i="0" dirty="0">
                <a:effectLst/>
              </a:rPr>
              <a:t>OBS</a:t>
            </a:r>
            <a:r>
              <a:rPr lang="pt-BR" b="0" i="0" dirty="0">
                <a:effectLst/>
              </a:rPr>
              <a:t>.: Redes com neurônios usando </a:t>
            </a:r>
            <a:r>
              <a:rPr lang="pt-BR" b="1" i="1" dirty="0">
                <a:solidFill>
                  <a:srgbClr val="00B050"/>
                </a:solidFill>
                <a:effectLst/>
              </a:rPr>
              <a:t>ativação linear só podem modelar relacionamentos lineares </a:t>
            </a:r>
            <a:r>
              <a:rPr lang="pt-BR" b="0" i="0" dirty="0">
                <a:effectLst/>
              </a:rPr>
              <a:t>entre entradas e saídas.</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1" i="1" dirty="0" err="1">
                <a:effectLst/>
              </a:rPr>
              <a:t>ReLU</a:t>
            </a:r>
            <a:r>
              <a:rPr lang="pt-BR" b="1" i="1" dirty="0">
                <a:effectLst/>
              </a:rPr>
              <a:t> agonizante</a:t>
            </a:r>
            <a:r>
              <a:rPr lang="pt-BR" b="0" i="0" dirty="0">
                <a:effectLst/>
              </a:rPr>
              <a:t>.</a:t>
            </a:r>
          </a:p>
          <a:p>
            <a:r>
              <a:rPr lang="pt-BR" b="0" i="0" dirty="0">
                <a:effectLst/>
              </a:rPr>
              <a:t>Esse problema ocorre quando os </a:t>
            </a:r>
            <a:r>
              <a:rPr lang="pt-BR" b="1" i="1" dirty="0">
                <a:solidFill>
                  <a:srgbClr val="00B050"/>
                </a:solidFill>
                <a:effectLst/>
              </a:rPr>
              <a:t>neurônios têm saída igual a zero durante o treinamento e, consequentemente, não conseguem atualizar seus pesos durante a retropropagação</a:t>
            </a:r>
            <a:r>
              <a:rPr lang="pt-BR" b="0" i="0" dirty="0">
                <a:effectLst/>
              </a:rPr>
              <a:t>. </a:t>
            </a:r>
          </a:p>
          <a:p>
            <a:r>
              <a:rPr lang="pt-BR" b="0" i="0" dirty="0">
                <a:effectLst/>
              </a:rPr>
              <a:t>Para mitigar esse problema, foram propostas algumas variantes como: </a:t>
            </a:r>
            <a:r>
              <a:rPr lang="pt-BR" b="0" i="0" dirty="0" err="1">
                <a:effectLst/>
                <a:hlinkClick r:id="rId3"/>
              </a:rPr>
              <a:t>Leaky</a:t>
            </a:r>
            <a:r>
              <a:rPr lang="pt-BR" b="0" i="0" dirty="0">
                <a:effectLst/>
                <a:hlinkClick r:id="rId3"/>
              </a:rPr>
              <a:t> </a:t>
            </a:r>
            <a:r>
              <a:rPr lang="pt-BR" b="0" i="0" dirty="0" err="1">
                <a:effectLst/>
                <a:hlinkClick r:id="rId3"/>
              </a:rPr>
              <a:t>ReLU</a:t>
            </a:r>
            <a:r>
              <a:rPr lang="pt-BR" b="0" i="0" dirty="0">
                <a:effectLst/>
                <a:hlinkClick r:id="rId3"/>
              </a:rPr>
              <a:t>, </a:t>
            </a:r>
            <a:r>
              <a:rPr lang="pt-BR" b="0" i="0" dirty="0" err="1">
                <a:effectLst/>
                <a:hlinkClick r:id="rId3"/>
              </a:rPr>
              <a:t>Parametric</a:t>
            </a:r>
            <a:r>
              <a:rPr lang="pt-BR" b="0" i="0" dirty="0">
                <a:effectLst/>
                <a:hlinkClick r:id="rId3"/>
              </a:rPr>
              <a:t> </a:t>
            </a:r>
            <a:r>
              <a:rPr lang="pt-BR" b="0" i="0" dirty="0" err="1">
                <a:effectLst/>
                <a:hlinkClick r:id="rId3"/>
              </a:rPr>
              <a:t>ReLU</a:t>
            </a:r>
            <a:r>
              <a:rPr lang="pt-BR" dirty="0">
                <a:hlinkClick r:id="rId3"/>
              </a:rPr>
              <a:t>,</a:t>
            </a:r>
            <a:r>
              <a:rPr lang="pt-BR" b="0" i="0" dirty="0">
                <a:effectLst/>
                <a:hlinkClick r:id="rId3"/>
              </a:rPr>
              <a:t> </a:t>
            </a:r>
            <a:r>
              <a:rPr lang="pt-BR" b="0" i="0" dirty="0" err="1">
                <a:effectLst/>
                <a:hlinkClick r:id="rId3"/>
              </a:rPr>
              <a:t>Exponential</a:t>
            </a:r>
            <a:r>
              <a:rPr lang="pt-BR" b="0" i="0" dirty="0">
                <a:effectLst/>
                <a:hlinkClick r:id="rId3"/>
              </a:rPr>
              <a:t> Linear </a:t>
            </a:r>
            <a:r>
              <a:rPr lang="pt-BR" b="0" i="0" dirty="0" err="1">
                <a:effectLst/>
                <a:hlinkClick r:id="rId3"/>
              </a:rPr>
              <a:t>Units</a:t>
            </a:r>
            <a:r>
              <a:rPr lang="pt-BR" b="0" i="0" dirty="0">
                <a:effectLst/>
                <a:hlinkClick r:id="rId3"/>
              </a:rPr>
              <a:t> (ELU) e </a:t>
            </a:r>
            <a:r>
              <a:rPr lang="pt-BR" b="0" i="0" dirty="0" err="1">
                <a:effectLst/>
                <a:hlinkClick r:id="rId3"/>
              </a:rPr>
              <a:t>Gaussian</a:t>
            </a:r>
            <a:r>
              <a:rPr lang="pt-BR" b="0" i="0" dirty="0">
                <a:effectLst/>
                <a:hlinkClick r:id="rId3"/>
              </a:rPr>
              <a:t> </a:t>
            </a:r>
            <a:r>
              <a:rPr lang="pt-BR" b="0" i="0" dirty="0" err="1">
                <a:effectLst/>
                <a:hlinkClick r:id="rId3"/>
              </a:rPr>
              <a:t>Error</a:t>
            </a:r>
            <a:r>
              <a:rPr lang="pt-BR" b="0" i="0" dirty="0">
                <a:effectLst/>
                <a:hlinkClick r:id="rId3"/>
              </a:rPr>
              <a:t> Linear Unit (GELU)</a:t>
            </a:r>
            <a:r>
              <a:rPr lang="pt-BR" b="0" i="0" dirty="0">
                <a:effectLst/>
              </a:rPr>
              <a:t>.</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a:t>
            </a:r>
            <a:r>
              <a:rPr lang="pt-BR" b="1" i="1" dirty="0"/>
              <a:t>redes neurais com múltiplas camadas podem também resolver problemas de classificação</a:t>
            </a:r>
            <a:r>
              <a:rPr lang="pt-BR" dirty="0"/>
              <a:t>, bastando fazer algumas alterações na arquitetura da rede.</a:t>
            </a:r>
          </a:p>
          <a:p>
            <a:r>
              <a:rPr lang="pt-BR" dirty="0"/>
              <a:t>Basicamente, precisamos alterar a </a:t>
            </a:r>
            <a:r>
              <a:rPr lang="pt-BR" b="1" i="1" dirty="0">
                <a:solidFill>
                  <a:srgbClr val="00B050"/>
                </a:solidFill>
              </a:rPr>
              <a:t>função de ativação da camada de saída</a:t>
            </a:r>
            <a:r>
              <a:rPr lang="pt-BR" dirty="0"/>
              <a:t> e a </a:t>
            </a:r>
            <a:r>
              <a:rPr lang="pt-BR" b="1" i="1" dirty="0">
                <a:solidFill>
                  <a:srgbClr val="00B050"/>
                </a:solidFill>
              </a:rPr>
              <a:t>função de erro</a:t>
            </a:r>
            <a:r>
              <a:rPr lang="pt-BR" dirty="0"/>
              <a:t>/</a:t>
            </a:r>
            <a:r>
              <a:rPr lang="pt-BR" i="1" dirty="0" err="1"/>
              <a:t>loss</a:t>
            </a:r>
            <a:r>
              <a:rPr lang="pt-BR" dirty="0"/>
              <a:t>.</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6958584" y="1825624"/>
            <a:ext cx="5112089" cy="5032375"/>
          </a:xfrm>
        </p:spPr>
        <p:txBody>
          <a:bodyPr>
            <a:normAutofit lnSpcReduction="10000"/>
          </a:bodyPr>
          <a:lstStyle/>
          <a:p>
            <a:r>
              <a:rPr lang="pt-BR" b="0" i="0" dirty="0">
                <a:effectLst/>
              </a:rPr>
              <a:t>Usada frequentemente na </a:t>
            </a:r>
            <a:r>
              <a:rPr lang="pt-BR" b="1" i="1" dirty="0">
                <a:solidFill>
                  <a:srgbClr val="00B050"/>
                </a:solidFill>
                <a:effectLst/>
              </a:rPr>
              <a:t>camada de saída</a:t>
            </a:r>
            <a:r>
              <a:rPr lang="pt-BR" b="0" i="0" dirty="0">
                <a:solidFill>
                  <a:srgbClr val="00B050"/>
                </a:solidFill>
                <a:effectLst/>
              </a:rPr>
              <a:t> </a:t>
            </a:r>
            <a:r>
              <a:rPr lang="pt-BR" b="0" i="0" dirty="0">
                <a:effectLst/>
              </a:rPr>
              <a:t>de </a:t>
            </a:r>
            <a:r>
              <a:rPr lang="pt-BR" b="1" i="1" dirty="0">
                <a:solidFill>
                  <a:srgbClr val="00B050"/>
                </a:solidFill>
                <a:effectLst/>
              </a:rPr>
              <a:t>redes neurais</a:t>
            </a:r>
            <a:r>
              <a:rPr lang="pt-BR" b="0" i="0" dirty="0">
                <a:effectLst/>
              </a:rPr>
              <a:t> empregadas em tarefas de </a:t>
            </a:r>
            <a:r>
              <a:rPr lang="pt-BR" b="1" i="1" dirty="0">
                <a:solidFill>
                  <a:srgbClr val="00B050"/>
                </a:solidFill>
                <a:effectLst/>
              </a:rPr>
              <a:t>classificação</a:t>
            </a:r>
            <a:r>
              <a:rPr lang="pt-BR" b="0" i="0" dirty="0">
                <a:effectLst/>
              </a:rPr>
              <a:t>, onde a rede precisa </a:t>
            </a:r>
            <a:r>
              <a:rPr lang="pt-BR" b="1" i="1" dirty="0">
                <a:solidFill>
                  <a:srgbClr val="00B050"/>
                </a:solidFill>
                <a:effectLst/>
              </a:rPr>
              <a:t>atribuir</a:t>
            </a:r>
            <a:r>
              <a:rPr lang="pt-BR" b="0" i="0" dirty="0">
                <a:effectLst/>
              </a:rPr>
              <a:t> uma </a:t>
            </a:r>
            <a:r>
              <a:rPr lang="pt-BR" b="1" i="1" dirty="0">
                <a:solidFill>
                  <a:srgbClr val="00B050"/>
                </a:solidFill>
                <a:effectLst/>
              </a:rPr>
              <a:t>probabilidade</a:t>
            </a:r>
            <a:r>
              <a:rPr lang="pt-BR" b="0" i="0" dirty="0">
                <a:solidFill>
                  <a:srgbClr val="00B050"/>
                </a:solidFill>
                <a:effectLst/>
              </a:rPr>
              <a:t> </a:t>
            </a:r>
            <a:r>
              <a:rPr lang="pt-BR" b="1" i="1" dirty="0">
                <a:solidFill>
                  <a:srgbClr val="00B050"/>
                </a:solidFill>
                <a:effectLst/>
              </a:rPr>
              <a:t>para cada classe </a:t>
            </a:r>
            <a:r>
              <a:rPr lang="pt-BR" b="0" i="0" dirty="0">
                <a:effectLst/>
              </a:rPr>
              <a:t>possível.</a:t>
            </a:r>
          </a:p>
          <a:p>
            <a:r>
              <a:rPr lang="pt-BR" dirty="0"/>
              <a:t>T</a:t>
            </a:r>
            <a:r>
              <a:rPr lang="pt-BR" b="0" i="0" dirty="0">
                <a:effectLst/>
              </a:rPr>
              <a:t>ransforma um </a:t>
            </a:r>
            <a:r>
              <a:rPr lang="pt-BR" b="1" i="1" dirty="0">
                <a:solidFill>
                  <a:srgbClr val="00B050"/>
                </a:solidFill>
                <a:effectLst/>
              </a:rPr>
              <a:t>vetor de valores</a:t>
            </a:r>
            <a:r>
              <a:rPr lang="pt-BR" b="1" i="1" dirty="0">
                <a:solidFill>
                  <a:srgbClr val="00B050"/>
                </a:solidFill>
              </a:rPr>
              <a:t> de </a:t>
            </a:r>
            <a:r>
              <a:rPr lang="pt-BR" b="1" i="1" dirty="0">
                <a:solidFill>
                  <a:srgbClr val="00B050"/>
                </a:solidFill>
                <a:effectLst/>
              </a:rPr>
              <a:t>ativação em uma distribuição de probabilidades</a:t>
            </a:r>
            <a:r>
              <a:rPr lang="pt-BR" b="0" i="0" dirty="0">
                <a:effectLst/>
              </a:rPr>
              <a:t>.</a:t>
            </a:r>
          </a:p>
          <a:p>
            <a:pPr lvl="1">
              <a:buFont typeface="Wingdings" panose="05000000000000000000" pitchFamily="2" charset="2"/>
              <a:buChar char="§"/>
            </a:pPr>
            <a:r>
              <a:rPr lang="pt-BR" b="0" i="0" dirty="0">
                <a:effectLst/>
              </a:rPr>
              <a:t>Normaliza as ativações.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322576"/>
            <a:ext cx="6857607" cy="3472970"/>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FAD3F53-4E4D-E3B9-2130-8AD83335EDE1}"/>
                  </a:ext>
                </a:extLst>
              </p:cNvPr>
              <p:cNvSpPr txBox="1"/>
              <p:nvPr/>
            </p:nvSpPr>
            <p:spPr>
              <a:xfrm>
                <a:off x="1408176" y="5879592"/>
                <a:ext cx="3530454" cy="461665"/>
              </a:xfrm>
              <a:prstGeom prst="rect">
                <a:avLst/>
              </a:prstGeom>
              <a:noFill/>
            </p:spPr>
            <p:txBody>
              <a:bodyPr wrap="none" rtlCol="0">
                <a:spAutoFit/>
              </a:bodyPr>
              <a:lstStyle/>
              <a:p>
                <a14:m>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=3</m:t>
                    </m:r>
                  </m:oMath>
                </a14:m>
                <a:r>
                  <a:rPr lang="pt-BR" sz="2400" dirty="0"/>
                  <a:t> (número de classes)</a:t>
                </a:r>
              </a:p>
            </p:txBody>
          </p:sp>
        </mc:Choice>
        <mc:Fallback xmlns="">
          <p:sp>
            <p:nvSpPr>
              <p:cNvPr id="4" name="CaixaDeTexto 3">
                <a:extLst>
                  <a:ext uri="{FF2B5EF4-FFF2-40B4-BE49-F238E27FC236}">
                    <a16:creationId xmlns:a16="http://schemas.microsoft.com/office/drawing/2014/main" id="{EFAD3F53-4E4D-E3B9-2130-8AD83335EDE1}"/>
                  </a:ext>
                </a:extLst>
              </p:cNvPr>
              <p:cNvSpPr txBox="1">
                <a:spLocks noRot="1" noChangeAspect="1" noMove="1" noResize="1" noEditPoints="1" noAdjustHandles="1" noChangeArrowheads="1" noChangeShapeType="1" noTextEdit="1"/>
              </p:cNvSpPr>
              <p:nvPr/>
            </p:nvSpPr>
            <p:spPr>
              <a:xfrm>
                <a:off x="1408176" y="5879592"/>
                <a:ext cx="3530454" cy="461665"/>
              </a:xfrm>
              <a:prstGeom prst="rect">
                <a:avLst/>
              </a:prstGeom>
              <a:blipFill>
                <a:blip r:embed="rId4"/>
                <a:stretch>
                  <a:fillRect l="-1209" t="-10667" r="-1727" b="-29333"/>
                </a:stretch>
              </a:blipFill>
            </p:spPr>
            <p:txBody>
              <a:bodyPr/>
              <a:lstStyle/>
              <a:p>
                <a:r>
                  <a:rPr lang="pt-BR">
                    <a:noFill/>
                  </a:rPr>
                  <a:t> </a:t>
                </a:r>
              </a:p>
            </p:txBody>
          </p:sp>
        </mc:Fallback>
      </mc:AlternateContent>
    </p:spTree>
    <p:extLst>
      <p:ext uri="{BB962C8B-B14F-4D97-AF65-F5344CB8AC3E}">
        <p14:creationId xmlns:p14="http://schemas.microsoft.com/office/powerpoint/2010/main" val="201184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646606" y="1825624"/>
                <a:ext cx="5417575" cy="5032375"/>
              </a:xfrm>
            </p:spPr>
            <p:txBody>
              <a:bodyPr>
                <a:normAutofit/>
              </a:bodyPr>
              <a:lstStyle/>
              <a:p>
                <a:r>
                  <a:rPr lang="pt-BR" dirty="0">
                    <a:solidFill>
                      <a:schemeClr val="tx1"/>
                    </a:solidFill>
                  </a:rPr>
                  <a:t>A função o</a:t>
                </a:r>
                <a:r>
                  <a:rPr lang="pt-BR" b="0" i="0" dirty="0">
                    <a:solidFill>
                      <a:schemeClr val="tx1"/>
                    </a:solidFill>
                    <a:effectLst/>
                  </a:rPr>
                  <a:t>pera da seguinte maneira.</a:t>
                </a:r>
              </a:p>
              <a:p>
                <a:r>
                  <a:rPr lang="pt-BR" b="0" i="0" dirty="0">
                    <a:solidFill>
                      <a:schemeClr val="tx1"/>
                    </a:solidFill>
                    <a:effectLst/>
                  </a:rPr>
                  <a:t>Dado um </a:t>
                </a:r>
                <a:r>
                  <a:rPr lang="pt-BR" b="1" i="1" dirty="0">
                    <a:solidFill>
                      <a:srgbClr val="00B050"/>
                    </a:solidFill>
                    <a:effectLst/>
                  </a:rPr>
                  <a:t>vetor de valores de ativação</a:t>
                </a:r>
                <a:r>
                  <a:rPr lang="pt-BR" b="0" i="0" dirty="0">
                    <a:solidFill>
                      <a:schemeClr val="tx1"/>
                    </a:solidFill>
                    <a:effectLst/>
                  </a:rPr>
                  <a:t>,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ou seja, a soma ponderada das entradas de um neurônio, ela</a:t>
                </a:r>
                <a:endParaRPr lang="pt-BR" dirty="0"/>
              </a:p>
              <a:p>
                <a:pPr lvl="1">
                  <a:buFont typeface="Wingdings" panose="05000000000000000000" pitchFamily="2" charset="2"/>
                  <a:buChar char="§"/>
                </a:pPr>
                <a:r>
                  <a:rPr lang="pt-BR" b="0" i="0" dirty="0">
                    <a:solidFill>
                      <a:schemeClr val="tx1"/>
                    </a:solidFill>
                    <a:effectLst/>
                  </a:rPr>
                  <a:t>calcula a exponencial de cada ativação, </a:t>
                </a:r>
              </a:p>
              <a:p>
                <a:pPr lvl="1">
                  <a:buFont typeface="Wingdings" panose="05000000000000000000" pitchFamily="2" charset="2"/>
                  <a:buChar char="§"/>
                </a:pPr>
                <a:r>
                  <a:rPr lang="pt-BR" b="0" i="0" dirty="0">
                    <a:solidFill>
                      <a:schemeClr val="tx1"/>
                    </a:solidFill>
                    <a:effectLst/>
                  </a:rPr>
                  <a:t>normaliza essas exponenciais dividindo-as pela soma de todas as exponenciais </a:t>
                </a:r>
              </a:p>
              <a:p>
                <a:pPr lvl="1">
                  <a:buFont typeface="Wingdings" panose="05000000000000000000" pitchFamily="2" charset="2"/>
                  <a:buChar char="§"/>
                </a:pPr>
                <a:r>
                  <a:rPr lang="pt-BR" b="0" i="0" dirty="0">
                    <a:solidFill>
                      <a:schemeClr val="tx1"/>
                    </a:solidFill>
                    <a:effectLst/>
                  </a:rPr>
                  <a:t>e, por final, gera uma distribuição de probabilidades das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646606" y="1825624"/>
                <a:ext cx="5417575" cy="5032375"/>
              </a:xfrm>
              <a:blipFill>
                <a:blip r:embed="rId2"/>
                <a:stretch>
                  <a:fillRect l="-2025" t="-1937" r="-2700" b="-2421"/>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792362" cy="276999"/>
          </a:xfrm>
          <a:prstGeom prst="rect">
            <a:avLst/>
          </a:prstGeom>
          <a:noFill/>
        </p:spPr>
        <p:txBody>
          <a:bodyPr wrap="square">
            <a:spAutoFit/>
          </a:bodyPr>
          <a:lstStyle/>
          <a:p>
            <a:r>
              <a:rPr lang="pt-BR" sz="1200" b="0" dirty="0">
                <a:effectLst/>
              </a:rPr>
              <a:t>OBS.:</a:t>
            </a:r>
            <a:r>
              <a:rPr lang="pt-BR" sz="1200" b="0" i="1" dirty="0">
                <a:effectLst/>
              </a:rPr>
              <a:t> 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lnSpcReduction="10000"/>
          </a:bodyPr>
          <a:lstStyle/>
          <a:p>
            <a:r>
              <a:rPr lang="pt-BR" b="0" i="0" dirty="0">
                <a:effectLst/>
              </a:rPr>
              <a:t>Ela </a:t>
            </a:r>
            <a:r>
              <a:rPr lang="pt-BR" b="1" i="1" dirty="0">
                <a:solidFill>
                  <a:srgbClr val="00B050"/>
                </a:solidFill>
                <a:effectLst/>
              </a:rPr>
              <a:t>garante que as saídas estejam no intervalo entre 0 e 1, e a soma de todas as saídas seja igual a 1</a:t>
            </a:r>
            <a:r>
              <a:rPr lang="pt-BR" b="0" i="0" dirty="0">
                <a:effectLst/>
              </a:rPr>
              <a:t>, tornando-as interpretáveis como uma </a:t>
            </a:r>
            <a:r>
              <a:rPr lang="pt-BR" b="1" i="1" dirty="0">
                <a:solidFill>
                  <a:srgbClr val="00B050"/>
                </a:solidFill>
                <a:effectLst/>
              </a:rPr>
              <a:t>função massa de probabilidade</a:t>
            </a:r>
            <a:r>
              <a:rPr lang="pt-BR" b="0" i="0" dirty="0">
                <a:effectLst/>
              </a:rPr>
              <a:t>.</a:t>
            </a:r>
          </a:p>
          <a:p>
            <a:r>
              <a:rPr lang="pt-BR" b="0" i="0" dirty="0">
                <a:effectLst/>
              </a:rPr>
              <a:t>Isso é crucial para tarefas de classificação </a:t>
            </a:r>
            <a:r>
              <a:rPr lang="pt-BR" b="1" i="1" dirty="0" err="1">
                <a:solidFill>
                  <a:srgbClr val="7030A0"/>
                </a:solidFill>
                <a:effectLst/>
              </a:rPr>
              <a:t>multiclasse</a:t>
            </a:r>
            <a:r>
              <a:rPr lang="pt-BR" b="0" i="0" dirty="0">
                <a:effectLst/>
              </a:rPr>
              <a:t>, onde se deseja determinar a probabilidade de um exemplo de entrada pertencer a cada classe possível.</a:t>
            </a:r>
          </a:p>
          <a:p>
            <a:pPr lvl="1">
              <a:buFont typeface="Wingdings" panose="05000000000000000000" pitchFamily="2" charset="2"/>
              <a:buChar char="§"/>
            </a:pPr>
            <a:r>
              <a:rPr lang="pt-BR" b="1" i="1" dirty="0">
                <a:effectLst/>
              </a:rPr>
              <a:t>Multiclasse</a:t>
            </a:r>
            <a:r>
              <a:rPr lang="pt-BR" dirty="0"/>
              <a:t>:</a:t>
            </a:r>
            <a:r>
              <a:rPr lang="pt-BR" b="1" dirty="0"/>
              <a:t> </a:t>
            </a:r>
            <a:r>
              <a:rPr lang="pt-BR" b="0" dirty="0">
                <a:effectLst/>
              </a:rPr>
              <a:t>cada </a:t>
            </a:r>
            <a:r>
              <a:rPr lang="pt-BR" b="1" i="1" dirty="0">
                <a:solidFill>
                  <a:srgbClr val="00B050"/>
                </a:solidFill>
                <a:effectLst/>
              </a:rPr>
              <a:t>exemplo</a:t>
            </a:r>
            <a:r>
              <a:rPr lang="pt-BR" b="0" dirty="0">
                <a:effectLst/>
              </a:rPr>
              <a:t> é atribuído a uma única </a:t>
            </a:r>
            <a:r>
              <a:rPr lang="pt-BR" b="1" i="1" dirty="0">
                <a:solidFill>
                  <a:srgbClr val="00B050"/>
                </a:solidFill>
                <a:effectLst/>
              </a:rPr>
              <a:t>classe exclusiva</a:t>
            </a:r>
            <a:r>
              <a:rPr lang="pt-BR" b="0" dirty="0">
                <a:effectLst/>
              </a:rPr>
              <a:t>.</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t>
            </a:r>
            <a:r>
              <a:rPr lang="pt-BR" b="1" i="1" dirty="0">
                <a:solidFill>
                  <a:srgbClr val="00B050"/>
                </a:solidFill>
              </a:rPr>
              <a:t>ajusta adaptativamente passos de aprendizagem independentes </a:t>
            </a:r>
            <a:r>
              <a:rPr lang="pt-BR" dirty="0"/>
              <a:t>dependendo do </a:t>
            </a:r>
            <a:r>
              <a:rPr lang="pt-BR" b="1" i="1" dirty="0">
                <a:solidFill>
                  <a:srgbClr val="7030A0"/>
                </a:solidFill>
              </a:rPr>
              <a:t>histórico de gradientes passados</a:t>
            </a:r>
            <a:r>
              <a:rPr lang="pt-BR" dirty="0"/>
              <a:t>, </a:t>
            </a:r>
            <a:r>
              <a:rPr lang="pt-BR" b="1" i="1" dirty="0"/>
              <a:t>acelerando a convergência do algoritmo</a:t>
            </a:r>
            <a:r>
              <a:rPr lang="pt-BR" dirty="0"/>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54013"/>
            <a:ext cx="11245645" cy="2403986"/>
          </a:xfrm>
        </p:spPr>
        <p:txBody>
          <a:bodyPr>
            <a:normAutofit/>
          </a:bodyPr>
          <a:lstStyle/>
          <a:p>
            <a:r>
              <a:rPr lang="pt-BR" dirty="0"/>
              <a:t>Como função de erro (i.e., </a:t>
            </a:r>
            <a:r>
              <a:rPr lang="pt-BR" i="1" dirty="0" err="1"/>
              <a:t>loss</a:t>
            </a:r>
            <a:r>
              <a:rPr lang="pt-BR" dirty="0"/>
              <a:t>), usaremos a função conhecida como </a:t>
            </a:r>
            <a:r>
              <a:rPr lang="pt-BR" b="1" i="1" dirty="0">
                <a:solidFill>
                  <a:srgbClr val="00B050"/>
                </a:solidFill>
              </a:rPr>
              <a:t>entropia cruzada categórica</a:t>
            </a:r>
            <a:r>
              <a:rPr lang="pt-BR" dirty="0"/>
              <a:t>.</a:t>
            </a:r>
          </a:p>
          <a:p>
            <a:r>
              <a:rPr lang="pt-BR" b="1" i="1" dirty="0">
                <a:solidFill>
                  <a:srgbClr val="7030A0"/>
                </a:solidFill>
              </a:rPr>
              <a:t>Não usamos o</a:t>
            </a:r>
            <a:r>
              <a:rPr lang="pt-BR" b="1" i="1" dirty="0">
                <a:solidFill>
                  <a:srgbClr val="7030A0"/>
                </a:solidFill>
                <a:effectLst/>
              </a:rPr>
              <a:t> MSE </a:t>
            </a:r>
            <a:r>
              <a:rPr lang="pt-BR" b="0" i="0" dirty="0">
                <a:effectLst/>
              </a:rPr>
              <a:t>pois ele é uma </a:t>
            </a:r>
            <a:r>
              <a:rPr lang="pt-BR" b="1" i="1" dirty="0">
                <a:solidFill>
                  <a:srgbClr val="00B050"/>
                </a:solidFill>
                <a:effectLst/>
              </a:rPr>
              <a:t>métrica usada em problemas de regressão</a:t>
            </a:r>
            <a:r>
              <a:rPr lang="pt-BR" b="0" i="0" dirty="0">
                <a:effectLst/>
              </a:rPr>
              <a:t>, </a:t>
            </a:r>
            <a:r>
              <a:rPr lang="pt-BR" b="1" i="1" dirty="0">
                <a:solidFill>
                  <a:srgbClr val="00B050"/>
                </a:solidFill>
                <a:effectLst/>
              </a:rPr>
              <a:t>onde queremos </a:t>
            </a:r>
            <a:r>
              <a:rPr lang="pt-BR" b="1" i="1" dirty="0">
                <a:solidFill>
                  <a:srgbClr val="7030A0"/>
                </a:solidFill>
                <a:effectLst/>
              </a:rPr>
              <a:t>predizer valores contínuos</a:t>
            </a:r>
            <a:r>
              <a:rPr lang="pt-BR" b="0" i="0" dirty="0">
                <a:effectLst/>
              </a:rPr>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34348"/>
            <a:ext cx="11268457" cy="2423651"/>
          </a:xfrm>
        </p:spPr>
        <p:txBody>
          <a:bodyPr>
            <a:normAutofit/>
          </a:bodyPr>
          <a:lstStyle/>
          <a:p>
            <a:r>
              <a:rPr lang="pt-BR" b="0" i="0" dirty="0">
                <a:effectLst/>
              </a:rPr>
              <a:t>No entanto, em </a:t>
            </a:r>
            <a:r>
              <a:rPr lang="pt-BR" b="1" i="1" dirty="0">
                <a:solidFill>
                  <a:srgbClr val="7030A0"/>
                </a:solidFill>
                <a:effectLst/>
              </a:rPr>
              <a:t>problemas de classificação</a:t>
            </a:r>
            <a:r>
              <a:rPr lang="pt-BR" b="0" i="0" dirty="0">
                <a:effectLst/>
              </a:rPr>
              <a:t>, as </a:t>
            </a:r>
            <a:r>
              <a:rPr lang="pt-BR" b="1" i="1" dirty="0">
                <a:solidFill>
                  <a:srgbClr val="7030A0"/>
                </a:solidFill>
                <a:effectLst/>
              </a:rPr>
              <a:t>saídas são categóricas</a:t>
            </a:r>
            <a:r>
              <a:rPr lang="pt-BR" b="0" i="0" dirty="0">
                <a:effectLst/>
              </a:rPr>
              <a:t>, ou seja, pertencem a um conjunto discreto e finito de classes.</a:t>
            </a:r>
          </a:p>
          <a:p>
            <a:r>
              <a:rPr lang="pt-BR" b="0" i="0" dirty="0">
                <a:effectLst/>
              </a:rPr>
              <a:t>As saídas podem ser </a:t>
            </a:r>
            <a:r>
              <a:rPr lang="pt-BR" b="1" i="1" dirty="0">
                <a:solidFill>
                  <a:srgbClr val="00B050"/>
                </a:solidFill>
                <a:effectLst/>
              </a:rPr>
              <a:t>codificadas </a:t>
            </a:r>
            <a:r>
              <a:rPr lang="pt-BR" dirty="0">
                <a:effectLst/>
              </a:rPr>
              <a:t>como</a:t>
            </a:r>
            <a:r>
              <a:rPr lang="pt-BR" b="1" i="1" dirty="0">
                <a:solidFill>
                  <a:srgbClr val="00B050"/>
                </a:solidFill>
                <a:effectLst/>
              </a:rPr>
              <a:t> valores inteiros</a:t>
            </a:r>
            <a:r>
              <a:rPr lang="pt-BR" dirty="0"/>
              <a:t> o</a:t>
            </a:r>
            <a:r>
              <a:rPr lang="pt-BR" b="0" i="0" dirty="0">
                <a:effectLst/>
              </a:rPr>
              <a:t>u </a:t>
            </a:r>
            <a:r>
              <a:rPr lang="pt-BR" b="1" i="1" dirty="0">
                <a:solidFill>
                  <a:srgbClr val="00B050"/>
                </a:solidFill>
                <a:effectLst/>
              </a:rPr>
              <a:t>vetores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Nesses casos, usamos como função de erro a </a:t>
            </a:r>
            <a:r>
              <a:rPr lang="pt-BR" b="0" i="0" dirty="0">
                <a:effectLst/>
              </a:rPr>
              <a:t>entropia cruzada categórica ou </a:t>
            </a:r>
            <a:r>
              <a:rPr lang="pt-BR" dirty="0"/>
              <a:t>sua versão </a:t>
            </a:r>
            <a:r>
              <a:rPr lang="pt-BR" b="0" i="0" dirty="0">
                <a:effectLst/>
              </a:rPr>
              <a:t>esparsa.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986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t>Entropia cruzada categórica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a:t>
                </a:r>
                <a:r>
                  <a:rPr lang="pt-BR" b="1" i="1" dirty="0">
                    <a:solidFill>
                      <a:srgbClr val="00B050"/>
                    </a:solidFill>
                    <a:effectLst/>
                  </a:rPr>
                  <a:t>desempenho de modelos de classificação </a:t>
                </a:r>
                <a:r>
                  <a:rPr lang="pt-BR" b="1" i="1" dirty="0" err="1">
                    <a:solidFill>
                      <a:srgbClr val="00B050"/>
                    </a:solidFill>
                    <a:effectLst/>
                  </a:rPr>
                  <a:t>multiclasse</a:t>
                </a:r>
                <a:r>
                  <a:rPr lang="pt-BR" b="0" i="0" dirty="0">
                    <a:effectLst/>
                  </a:rPr>
                  <a:t>. </a:t>
                </a:r>
              </a:p>
              <a:p>
                <a:r>
                  <a:rPr lang="pt-BR" b="0" i="0" dirty="0">
                    <a:effectLst/>
                  </a:rPr>
                  <a:t>Ela mede a </a:t>
                </a:r>
                <a:r>
                  <a:rPr lang="pt-BR" b="1" i="1" dirty="0">
                    <a:solidFill>
                      <a:srgbClr val="7030A0"/>
                    </a:solidFill>
                    <a:effectLst/>
                  </a:rPr>
                  <a:t>diferença entre as distribuições de probabilidade preditas pelo modelo e as distribuições dos rótulos </a:t>
                </a:r>
                <a:r>
                  <a:rPr lang="pt-BR" b="0" i="0" dirty="0">
                    <a:effectLst/>
                  </a:rPr>
                  <a:t>das classes.</a:t>
                </a:r>
              </a:p>
              <a:p>
                <a:r>
                  <a:rPr lang="pt-BR" b="0" i="0" dirty="0">
                    <a:effectLst/>
                  </a:rPr>
                  <a:t>A função da </a:t>
                </a:r>
                <a:r>
                  <a:rPr lang="pt-BR" b="1" i="1" dirty="0">
                    <a:effectLst/>
                  </a:rPr>
                  <a:t>entropia cruzada </a:t>
                </a:r>
                <a:r>
                  <a:rPr lang="pt-BR" b="1" i="1" dirty="0">
                    <a:solidFill>
                      <a:srgbClr val="7030A0"/>
                    </a:solidFill>
                    <a:effectLst/>
                  </a:rPr>
                  <a:t>média</a:t>
                </a:r>
                <a:r>
                  <a:rPr lang="pt-BR" b="0" i="0" dirty="0">
                    <a:effectLst/>
                  </a:rPr>
                  <a:t>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𝑄</m:t>
                    </m:r>
                  </m:oMath>
                </a14:m>
                <a:r>
                  <a:rPr lang="pt-BR" dirty="0"/>
                  <a:t> é o número classes,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rótulo do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8936B-BBFA-6D02-C7C0-AA63834720DF}"/>
                  </a:ext>
                </a:extLst>
              </p:cNvPr>
              <p:cNvSpPr txBox="1"/>
              <p:nvPr/>
            </p:nvSpPr>
            <p:spPr>
              <a:xfrm>
                <a:off x="10066515" y="3258429"/>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xmlns="">
          <p:sp>
            <p:nvSpPr>
              <p:cNvPr id="4" name="TextBox 3">
                <a:extLst>
                  <a:ext uri="{FF2B5EF4-FFF2-40B4-BE49-F238E27FC236}">
                    <a16:creationId xmlns:a16="http://schemas.microsoft.com/office/drawing/2014/main" id="{F908936B-BBFA-6D02-C7C0-AA63834720DF}"/>
                  </a:ext>
                </a:extLst>
              </p:cNvPr>
              <p:cNvSpPr txBox="1">
                <a:spLocks noRot="1" noChangeAspect="1" noMove="1" noResize="1" noEditPoints="1" noAdjustHandles="1" noChangeArrowheads="1" noChangeShapeType="1" noTextEdit="1"/>
              </p:cNvSpPr>
              <p:nvPr/>
            </p:nvSpPr>
            <p:spPr>
              <a:xfrm>
                <a:off x="10066515" y="3258429"/>
                <a:ext cx="1840348" cy="760080"/>
              </a:xfrm>
              <a:prstGeom prst="rect">
                <a:avLst/>
              </a:prstGeom>
              <a:blipFill>
                <a:blip r:embed="rId3"/>
                <a:stretch>
                  <a:fillRect t="-806" b="-6452"/>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CEB4AC81-341C-0607-D92C-DF540EDF607B}"/>
              </a:ext>
            </a:extLst>
          </p:cNvPr>
          <p:cNvCxnSpPr>
            <a:cxnSpLocks/>
            <a:stCxn id="4" idx="1"/>
          </p:cNvCxnSpPr>
          <p:nvPr/>
        </p:nvCxnSpPr>
        <p:spPr>
          <a:xfrm flipH="1">
            <a:off x="9232490" y="3638469"/>
            <a:ext cx="834025" cy="4714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t>Entropia cruzada categórica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0</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r>
                                  <a:rPr lang="pt-BR" b="0" i="1" smtClean="0">
                                    <a:latin typeface="Cambria Math" panose="02040503050406030204" pitchFamily="18" charset="0"/>
                                  </a:rPr>
                                  <m:t>−1</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um vetor coluna com os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um vetor coluna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 para o </a:t>
                </a:r>
                <a14:m>
                  <m:oMath xmlns:m="http://schemas.openxmlformats.org/officeDocument/2006/math">
                    <m:r>
                      <a:rPr lang="pt-BR" i="1">
                        <a:latin typeface="Cambria Math" panose="02040503050406030204" pitchFamily="18" charset="0"/>
                      </a:rPr>
                      <m:t>𝑛</m:t>
                    </m:r>
                  </m:oMath>
                </a14:m>
                <a:r>
                  <a:rPr lang="pt-BR" dirty="0"/>
                  <a:t>-ésimo exemplo de entrada.</a:t>
                </a:r>
                <a:endParaRPr lang="pt-BR" b="1" i="1" dirty="0"/>
              </a:p>
              <a:p>
                <a:r>
                  <a:rPr lang="pt-BR" b="0" i="0" dirty="0">
                    <a:effectLst/>
                  </a:rPr>
                  <a:t>Durante o </a:t>
                </a:r>
                <a:r>
                  <a:rPr lang="pt-BR" b="1" i="1" dirty="0">
                    <a:solidFill>
                      <a:srgbClr val="7030A0"/>
                    </a:solidFill>
                    <a:effectLst/>
                  </a:rPr>
                  <a:t>treinamento</a:t>
                </a:r>
                <a:r>
                  <a:rPr lang="pt-BR" b="0" i="0" dirty="0">
                    <a:effectLst/>
                  </a:rPr>
                  <a:t> do modelo, o </a:t>
                </a:r>
                <a:r>
                  <a:rPr lang="pt-BR" b="1" i="1" dirty="0">
                    <a:solidFill>
                      <a:srgbClr val="7030A0"/>
                    </a:solidFill>
                    <a:effectLst/>
                  </a:rPr>
                  <a:t>objetivo é minimizar a entropia cruzada categórica</a:t>
                </a:r>
                <a:r>
                  <a:rPr lang="pt-BR" b="0" i="0" dirty="0">
                    <a:effectLst/>
                  </a:rPr>
                  <a:t>, ou seja, fazer com que as </a:t>
                </a:r>
                <a:r>
                  <a:rPr lang="pt-BR" b="1" i="1" dirty="0">
                    <a:solidFill>
                      <a:srgbClr val="00B050"/>
                    </a:solidFill>
                    <a:effectLst/>
                  </a:rPr>
                  <a:t>probabilidades previstas pelo modelo se aproximem ao máximo dos rótulos dos exemplos</a:t>
                </a:r>
                <a:r>
                  <a:rPr lang="pt-BR" b="0" i="0" dirty="0">
                    <a:effectLst/>
                  </a:rPr>
                  <a:t>. </a:t>
                </a:r>
              </a:p>
            </p:txBody>
          </p:sp>
        </mc:Choice>
        <mc:Fallback>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r="-547"/>
                </a:stretch>
              </a:blipFill>
            </p:spPr>
            <p:txBody>
              <a:bodyPr/>
              <a:lstStyle/>
              <a:p>
                <a:r>
                  <a:rPr lang="pt-BR">
                    <a:noFill/>
                  </a:rPr>
                  <a:t> </a:t>
                </a:r>
              </a:p>
            </p:txBody>
          </p:sp>
        </mc:Fallback>
      </mc:AlternateContent>
    </p:spTree>
    <p:extLst>
      <p:ext uri="{BB962C8B-B14F-4D97-AF65-F5344CB8AC3E}">
        <p14:creationId xmlns:p14="http://schemas.microsoft.com/office/powerpoint/2010/main" val="70439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68181" y="1825624"/>
            <a:ext cx="6076335" cy="5032375"/>
          </a:xfrm>
        </p:spPr>
        <p:txBody>
          <a:bodyPr>
            <a:normAutofit/>
          </a:bodyPr>
          <a:lstStyle/>
          <a:p>
            <a:r>
              <a:rPr lang="pt-BR" dirty="0"/>
              <a:t>É uma v</a:t>
            </a:r>
            <a:r>
              <a:rPr lang="pt-BR" b="0" i="0" dirty="0">
                <a:effectLst/>
              </a:rPr>
              <a:t>ariação da entropia cruzada categórica que </a:t>
            </a:r>
            <a:r>
              <a:rPr lang="pt-BR" b="1" i="1" dirty="0">
                <a:solidFill>
                  <a:srgbClr val="00B050"/>
                </a:solidFill>
                <a:effectLst/>
              </a:rPr>
              <a:t>ao invés de usar a codificação </a:t>
            </a:r>
            <a:r>
              <a:rPr lang="pt-BR" b="1" i="1" dirty="0" err="1">
                <a:solidFill>
                  <a:srgbClr val="00B050"/>
                </a:solidFill>
                <a:effectLst/>
              </a:rPr>
              <a:t>one</a:t>
            </a:r>
            <a:r>
              <a:rPr lang="pt-BR" b="1" i="1" dirty="0">
                <a:solidFill>
                  <a:srgbClr val="00B050"/>
                </a:solidFill>
                <a:effectLst/>
              </a:rPr>
              <a:t>-hot para os rótulos, utiliza </a:t>
            </a:r>
            <a:r>
              <a:rPr lang="pt-BR" b="1" i="1" dirty="0">
                <a:solidFill>
                  <a:srgbClr val="7030A0"/>
                </a:solidFill>
                <a:effectLst/>
              </a:rPr>
              <a:t>valores</a:t>
            </a:r>
            <a:r>
              <a:rPr lang="pt-BR" b="1" i="1" dirty="0">
                <a:solidFill>
                  <a:srgbClr val="00B050"/>
                </a:solidFill>
                <a:effectLst/>
              </a:rPr>
              <a:t> </a:t>
            </a:r>
            <a:r>
              <a:rPr lang="pt-BR" b="1" i="1" dirty="0">
                <a:solidFill>
                  <a:srgbClr val="7030A0"/>
                </a:solidFill>
                <a:effectLst/>
              </a:rPr>
              <a:t>inteiros</a:t>
            </a:r>
            <a:r>
              <a:rPr lang="pt-BR" b="0" i="0" dirty="0">
                <a:effectLst/>
              </a:rPr>
              <a:t> para indicar a classe a que pertence um exemplo.</a:t>
            </a:r>
          </a:p>
          <a:p>
            <a:r>
              <a:rPr lang="pt-BR" b="0" i="0" dirty="0">
                <a:effectLst/>
              </a:rPr>
              <a:t>Essa variação é particularmente </a:t>
            </a:r>
            <a:r>
              <a:rPr lang="pt-BR" b="1" i="1" dirty="0">
                <a:solidFill>
                  <a:srgbClr val="00B050"/>
                </a:solidFill>
                <a:effectLst/>
              </a:rPr>
              <a:t>útil quando se lida com uma grande quantidade de classes</a:t>
            </a:r>
            <a:r>
              <a:rPr lang="pt-BR" b="0" i="0" dirty="0">
                <a:effectLst/>
              </a:rPr>
              <a:t>.</a:t>
            </a:r>
          </a:p>
          <a:p>
            <a:r>
              <a:rPr lang="pt-BR" dirty="0"/>
              <a:t>Por exemplo, imaginem armazenar os vetores </a:t>
            </a:r>
            <a:r>
              <a:rPr lang="pt-BR" b="1" i="1" dirty="0" err="1"/>
              <a:t>one</a:t>
            </a:r>
            <a:r>
              <a:rPr lang="pt-BR" b="1" i="1" dirty="0"/>
              <a:t>-hot</a:t>
            </a:r>
            <a:r>
              <a:rPr lang="pt-BR" dirty="0"/>
              <a:t> de um problema com mil ou mais classes (e.g., ImageNet-1K, ImageNet-21K).</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38684" y="1825624"/>
            <a:ext cx="6022944" cy="5032375"/>
          </a:xfrm>
        </p:spPr>
        <p:txBody>
          <a:bodyPr>
            <a:normAutofit/>
          </a:bodyPr>
          <a:lstStyle/>
          <a:p>
            <a:r>
              <a:rPr lang="pt-BR" b="0" i="0" dirty="0">
                <a:effectLst/>
              </a:rPr>
              <a:t>Isso </a:t>
            </a:r>
            <a:r>
              <a:rPr lang="pt-BR" b="1" i="1" dirty="0">
                <a:solidFill>
                  <a:srgbClr val="00B050"/>
                </a:solidFill>
                <a:effectLst/>
              </a:rPr>
              <a:t>economiza memória</a:t>
            </a:r>
            <a:r>
              <a:rPr lang="pt-BR" b="0" i="0" dirty="0">
                <a:effectLst/>
              </a:rPr>
              <a:t>, já que apenas </a:t>
            </a:r>
            <a:r>
              <a:rPr lang="pt-BR" b="1" i="1" dirty="0">
                <a:solidFill>
                  <a:srgbClr val="00B050"/>
                </a:solidFill>
                <a:effectLst/>
              </a:rPr>
              <a:t>um valor inteiro é necessário em vez de um vetor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Além disso, há uma </a:t>
            </a:r>
            <a:r>
              <a:rPr lang="pt-BR" b="1" i="1" dirty="0">
                <a:solidFill>
                  <a:srgbClr val="00B050"/>
                </a:solidFill>
              </a:rPr>
              <a:t>diminuição no tempo de cálculo</a:t>
            </a:r>
            <a:r>
              <a:rPr lang="pt-BR" dirty="0"/>
              <a:t>, já que podemos </a:t>
            </a:r>
            <a:r>
              <a:rPr lang="pt-BR" b="1" i="1" dirty="0">
                <a:solidFill>
                  <a:srgbClr val="0070C0"/>
                </a:solidFill>
              </a:rPr>
              <a:t>indexar diretamente a probabilidade de saída correta através do índice fornecido pelo rótulo</a:t>
            </a:r>
            <a:r>
              <a:rPr lang="pt-BR" dirty="0"/>
              <a:t>.</a:t>
            </a:r>
          </a:p>
          <a:p>
            <a:pPr lvl="1">
              <a:buFont typeface="Wingdings" panose="05000000000000000000" pitchFamily="2" charset="2"/>
              <a:buChar char="§"/>
            </a:pPr>
            <a:r>
              <a:rPr lang="pt-BR" dirty="0"/>
              <a:t>Com isso, evita-se vários cálculos de multiplicação, log e soma.</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07320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a:t>
                </a:r>
                <a:r>
                  <a:rPr lang="pt-BR" b="1" i="1" dirty="0">
                    <a:solidFill>
                      <a:srgbClr val="00B050"/>
                    </a:solidFill>
                  </a:rPr>
                  <a:t>sem 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solidFill>
                      <a:srgbClr val="00B050"/>
                    </a:solidFill>
                  </a:rPr>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i="1">
                          <a:latin typeface="Cambria Math" panose="02040503050406030204" pitchFamily="18" charset="0"/>
                        </a:rPr>
                        <m:t>𝑔</m:t>
                      </m:r>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b="0" i="1" smtClean="0">
                          <a:latin typeface="Cambria Math" panose="02040503050406030204" pitchFamily="18" charset="0"/>
                        </a:rPr>
                        <m:t>=</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𝑘</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e>
                          </m:nary>
                        </m:e>
                      </m:d>
                      <m:r>
                        <a:rPr lang="pt-BR" sz="2400" i="1">
                          <a:latin typeface="Cambria Math" panose="02040503050406030204" pitchFamily="18" charset="0"/>
                        </a:rPr>
                        <m:t>+</m:t>
                      </m:r>
                      <m:r>
                        <a:rPr lang="pt-BR" sz="2400" i="1">
                          <a:latin typeface="Cambria Math" panose="02040503050406030204" pitchFamily="18" charset="0"/>
                        </a:rPr>
                        <m:t>𝑏</m:t>
                      </m:r>
                    </m:oMath>
                  </m:oMathPara>
                </a14:m>
                <a:endParaRPr lang="pt-BR" sz="24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281376"/>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752753"/>
            <a:ext cx="11245645" cy="2105246"/>
          </a:xfrm>
        </p:spPr>
        <p:txBody>
          <a:bodyPr>
            <a:normAutofit/>
          </a:bodyPr>
          <a:lstStyle/>
          <a:p>
            <a:r>
              <a:rPr lang="pt-BR" dirty="0"/>
              <a:t>Se os rótulos são valores </a:t>
            </a:r>
            <a:r>
              <a:rPr lang="pt-BR" b="1" i="1" dirty="0">
                <a:solidFill>
                  <a:srgbClr val="7030A0"/>
                </a:solidFill>
              </a:rPr>
              <a:t>inteiros</a:t>
            </a:r>
            <a:r>
              <a:rPr lang="pt-BR" dirty="0"/>
              <a:t>, usamos a função de perda </a:t>
            </a:r>
            <a:r>
              <a:rPr lang="pt-BR" sz="2800" b="1" i="1" dirty="0" err="1">
                <a:solidFill>
                  <a:srgbClr val="00B050"/>
                </a:solidFill>
                <a:highlight>
                  <a:srgbClr val="FFFFFF"/>
                </a:highlight>
              </a:rPr>
              <a:t>sparse_categorical_crossentropy</a:t>
            </a:r>
            <a:r>
              <a:rPr lang="pt-BR" sz="2800" b="0" dirty="0">
                <a:highlight>
                  <a:srgbClr val="FFFFFF"/>
                </a:highlight>
              </a:rPr>
              <a:t>.</a:t>
            </a:r>
          </a:p>
          <a:p>
            <a:r>
              <a:rPr lang="pt-BR" dirty="0">
                <a:highlight>
                  <a:srgbClr val="FFFFFF"/>
                </a:highlight>
              </a:rPr>
              <a:t>Caso contrário, se os rótulos estiverem no formato </a:t>
            </a:r>
            <a:r>
              <a:rPr lang="pt-BR" b="1" i="1" dirty="0" err="1">
                <a:solidFill>
                  <a:srgbClr val="7030A0"/>
                </a:solidFill>
                <a:highlight>
                  <a:srgbClr val="FFFFFF"/>
                </a:highlight>
              </a:rPr>
              <a:t>one</a:t>
            </a:r>
            <a:r>
              <a:rPr lang="pt-BR" b="1" i="1" dirty="0">
                <a:solidFill>
                  <a:srgbClr val="7030A0"/>
                </a:solidFill>
                <a:highlight>
                  <a:srgbClr val="FFFFFF"/>
                </a:highlight>
              </a:rPr>
              <a:t>-hot</a:t>
            </a:r>
            <a:r>
              <a:rPr lang="pt-BR" dirty="0">
                <a:highlight>
                  <a:srgbClr val="FFFFFF"/>
                </a:highlight>
              </a:rPr>
              <a:t>, deve-se usar a função de perda </a:t>
            </a:r>
            <a:r>
              <a:rPr lang="pt-BR" sz="2800" b="1" i="1" dirty="0" err="1">
                <a:solidFill>
                  <a:srgbClr val="00B050"/>
                </a:solidFill>
                <a:highlight>
                  <a:srgbClr val="FFFFFF"/>
                </a:highlight>
              </a:rPr>
              <a:t>categorical_crossentropy</a:t>
            </a:r>
            <a:r>
              <a:rPr lang="pt-BR" sz="2800" b="0" dirty="0">
                <a:highlight>
                  <a:srgbClr val="FFFFFF"/>
                </a:highlight>
              </a:rPr>
              <a:t>.</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385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Treinando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469626" y="1690688"/>
            <a:ext cx="5604387" cy="5167311"/>
          </a:xfrm>
        </p:spPr>
        <p:txBody>
          <a:bodyPr>
            <a:normAutofit/>
          </a:bodyPr>
          <a:lstStyle/>
          <a:p>
            <a:r>
              <a:rPr lang="pt-BR" dirty="0"/>
              <a:t>Treinamos o modelo por apenas 20 épocas.</a:t>
            </a:r>
          </a:p>
          <a:p>
            <a:pPr lvl="1">
              <a:buFont typeface="Wingdings" panose="05000000000000000000" pitchFamily="2" charset="2"/>
              <a:buChar char="§"/>
            </a:pPr>
            <a:r>
              <a:rPr lang="pt-BR" dirty="0"/>
              <a:t>Veremos no exemplo que com essa quantidade de épocas já teremos bons resultados.</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648929" y="27959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648929" y="41961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Divisa 5">
            <a:extLst>
              <a:ext uri="{FF2B5EF4-FFF2-40B4-BE49-F238E27FC236}">
                <a16:creationId xmlns:a16="http://schemas.microsoft.com/office/drawing/2014/main" id="{D1F6E259-C8E9-6879-FE76-E5668A110B89}"/>
              </a:ext>
            </a:extLst>
          </p:cNvPr>
          <p:cNvSpPr/>
          <p:nvPr/>
        </p:nvSpPr>
        <p:spPr>
          <a:xfrm>
            <a:off x="383458" y="565547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Tree>
    <p:extLst>
      <p:ext uri="{BB962C8B-B14F-4D97-AF65-F5344CB8AC3E}">
        <p14:creationId xmlns:p14="http://schemas.microsoft.com/office/powerpoint/2010/main" val="4003281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Avaliando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096000" y="1690688"/>
            <a:ext cx="5978013" cy="5167311"/>
          </a:xfrm>
        </p:spPr>
        <p:txBody>
          <a:bodyPr>
            <a:normAutofit/>
          </a:bodyPr>
          <a:lstStyle/>
          <a:p>
            <a:r>
              <a:rPr lang="pt-BR" dirty="0"/>
              <a:t>Na sequência, avaliamos o desempenho do modelo durante o treinamento.</a:t>
            </a:r>
          </a:p>
          <a:p>
            <a:r>
              <a:rPr lang="pt-BR" dirty="0"/>
              <a:t>Além da entropia cruzada, vejam que usamos a </a:t>
            </a:r>
            <a:r>
              <a:rPr lang="pt-BR" b="1" i="1" dirty="0"/>
              <a:t>acurácia</a:t>
            </a:r>
            <a:r>
              <a:rPr lang="pt-BR" dirty="0"/>
              <a:t> como métrica.</a:t>
            </a:r>
          </a:p>
          <a:p>
            <a:pPr lvl="1">
              <a:buFont typeface="Wingdings" panose="05000000000000000000" pitchFamily="2" charset="2"/>
              <a:buChar char="§"/>
            </a:pPr>
            <a:r>
              <a:rPr lang="pt-BR" dirty="0"/>
              <a:t>Acurácia m</a:t>
            </a:r>
            <a:r>
              <a:rPr lang="pt-BR" b="0" i="0" dirty="0">
                <a:effectLst/>
              </a:rPr>
              <a:t>ede a proporção de exemplos classificados corretamente em relação ao número total de exemplos.</a:t>
            </a:r>
          </a:p>
          <a:p>
            <a:r>
              <a:rPr lang="pt-BR" b="1" dirty="0"/>
              <a:t>OBS</a:t>
            </a:r>
            <a:r>
              <a:rPr lang="pt-BR" dirty="0"/>
              <a:t>.: A </a:t>
            </a:r>
            <a:r>
              <a:rPr lang="pt-BR" b="1" i="1" dirty="0">
                <a:solidFill>
                  <a:srgbClr val="00B050"/>
                </a:solidFill>
              </a:rPr>
              <a:t>função minimizada é a da entropia cruzada</a:t>
            </a:r>
            <a:r>
              <a:rPr lang="pt-BR" dirty="0"/>
              <a:t>. A acurácia é apenas calculada após cada época e </a:t>
            </a:r>
            <a:r>
              <a:rPr lang="pt-BR" b="1" i="1" dirty="0">
                <a:solidFill>
                  <a:srgbClr val="00B050"/>
                </a:solidFill>
              </a:rPr>
              <a:t>não influencia no treinamento</a:t>
            </a:r>
            <a:r>
              <a:rPr lang="pt-BR" dirty="0"/>
              <a:t>.</a:t>
            </a:r>
            <a:endParaRPr lang="pt-BR" b="0" i="0" dirty="0">
              <a:effectLst/>
            </a:endParaRPr>
          </a:p>
        </p:txBody>
      </p:sp>
      <p:sp>
        <p:nvSpPr>
          <p:cNvPr id="7" name="Seta: Divisa 6">
            <a:extLst>
              <a:ext uri="{FF2B5EF4-FFF2-40B4-BE49-F238E27FC236}">
                <a16:creationId xmlns:a16="http://schemas.microsoft.com/office/drawing/2014/main" id="{828C9270-183F-5159-B388-4FCCC1BCA1B2}"/>
              </a:ext>
            </a:extLst>
          </p:cNvPr>
          <p:cNvSpPr/>
          <p:nvPr/>
        </p:nvSpPr>
        <p:spPr>
          <a:xfrm>
            <a:off x="192293" y="5926505"/>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grpSp>
        <p:nvGrpSpPr>
          <p:cNvPr id="10" name="Agrupar 9">
            <a:extLst>
              <a:ext uri="{FF2B5EF4-FFF2-40B4-BE49-F238E27FC236}">
                <a16:creationId xmlns:a16="http://schemas.microsoft.com/office/drawing/2014/main" id="{41589CFB-7373-81AA-A118-384F4CBFF2FD}"/>
              </a:ext>
            </a:extLst>
          </p:cNvPr>
          <p:cNvGrpSpPr/>
          <p:nvPr/>
        </p:nvGrpSpPr>
        <p:grpSpPr>
          <a:xfrm>
            <a:off x="475533" y="1690688"/>
            <a:ext cx="6096000" cy="1754326"/>
            <a:chOff x="801329" y="2948319"/>
            <a:chExt cx="6096000" cy="1754326"/>
          </a:xfrm>
        </p:grpSpPr>
        <p:sp>
          <p:nvSpPr>
            <p:cNvPr id="8" name="CaixaDeTexto 7">
              <a:extLst>
                <a:ext uri="{FF2B5EF4-FFF2-40B4-BE49-F238E27FC236}">
                  <a16:creationId xmlns:a16="http://schemas.microsoft.com/office/drawing/2014/main" id="{56B5A9D3-6BA0-1B4D-686E-27068F215D1E}"/>
                </a:ext>
              </a:extLst>
            </p:cNvPr>
            <p:cNvSpPr txBox="1"/>
            <p:nvPr/>
          </p:nvSpPr>
          <p:spPr>
            <a:xfrm>
              <a:off x="801329" y="29483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9" name="Retângulo 8">
              <a:extLst>
                <a:ext uri="{FF2B5EF4-FFF2-40B4-BE49-F238E27FC236}">
                  <a16:creationId xmlns:a16="http://schemas.microsoft.com/office/drawing/2014/main" id="{6C9CA011-6827-72A9-7D9E-1955FE3F4F7A}"/>
                </a:ext>
              </a:extLst>
            </p:cNvPr>
            <p:cNvSpPr/>
            <p:nvPr/>
          </p:nvSpPr>
          <p:spPr>
            <a:xfrm>
              <a:off x="801330" y="4348570"/>
              <a:ext cx="763332"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2B9E047C-AB8D-4DCF-80A8-BD50FE1A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3"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5758EF-DBA2-DBB4-D936-B350A9730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96"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6136C6A2-7AFD-9CDF-4590-FAC5D482BEA5}"/>
              </a:ext>
            </a:extLst>
          </p:cNvPr>
          <p:cNvCxnSpPr/>
          <p:nvPr/>
        </p:nvCxnSpPr>
        <p:spPr>
          <a:xfrm flipH="1">
            <a:off x="838200" y="3429000"/>
            <a:ext cx="135194"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73634C2D-C315-2E8C-D1F9-BB8D28FE2221}"/>
              </a:ext>
            </a:extLst>
          </p:cNvPr>
          <p:cNvCxnSpPr/>
          <p:nvPr/>
        </p:nvCxnSpPr>
        <p:spPr>
          <a:xfrm>
            <a:off x="973394" y="3429000"/>
            <a:ext cx="2733367"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9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r>
              <a:rPr lang="pt-BR" dirty="0"/>
              <a:t>Realizando inferências</a:t>
            </a: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a:xfrm>
            <a:off x="6440129" y="1825624"/>
            <a:ext cx="5515897" cy="5032375"/>
          </a:xfrm>
        </p:spPr>
        <p:txBody>
          <a:bodyPr/>
          <a:lstStyle/>
          <a:p>
            <a:r>
              <a:rPr lang="pt-BR" dirty="0"/>
              <a:t>Por fim, fazemos </a:t>
            </a:r>
            <a:r>
              <a:rPr lang="pt-BR" b="1" i="1" dirty="0">
                <a:solidFill>
                  <a:srgbClr val="00B050"/>
                </a:solidFill>
              </a:rPr>
              <a:t>inferências</a:t>
            </a:r>
            <a:r>
              <a:rPr lang="pt-BR" dirty="0"/>
              <a:t> com o modelo treinado usando com </a:t>
            </a:r>
            <a:r>
              <a:rPr lang="pt-BR" b="1" i="1" dirty="0">
                <a:solidFill>
                  <a:srgbClr val="00B050"/>
                </a:solidFill>
              </a:rPr>
              <a:t>amostras inéditas </a:t>
            </a:r>
            <a:r>
              <a:rPr lang="pt-BR" dirty="0"/>
              <a:t>para avaliar sua </a:t>
            </a:r>
            <a:r>
              <a:rPr lang="pt-BR" b="1" i="1" dirty="0">
                <a:solidFill>
                  <a:srgbClr val="00B050"/>
                </a:solidFill>
              </a:rPr>
              <a:t>capacidade de generalização</a:t>
            </a:r>
            <a:r>
              <a:rPr lang="pt-BR" dirty="0"/>
              <a:t>.</a:t>
            </a:r>
          </a:p>
        </p:txBody>
      </p:sp>
      <p:sp>
        <p:nvSpPr>
          <p:cNvPr id="4" name="Seta: Divisa 3">
            <a:extLst>
              <a:ext uri="{FF2B5EF4-FFF2-40B4-BE49-F238E27FC236}">
                <a16:creationId xmlns:a16="http://schemas.microsoft.com/office/drawing/2014/main" id="{3545E0B9-88B5-77CE-428D-E85D738EA837}"/>
              </a:ext>
            </a:extLst>
          </p:cNvPr>
          <p:cNvSpPr/>
          <p:nvPr/>
        </p:nvSpPr>
        <p:spPr>
          <a:xfrm>
            <a:off x="383911" y="5893201"/>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
        <p:nvSpPr>
          <p:cNvPr id="6" name="CaixaDeTexto 5">
            <a:extLst>
              <a:ext uri="{FF2B5EF4-FFF2-40B4-BE49-F238E27FC236}">
                <a16:creationId xmlns:a16="http://schemas.microsoft.com/office/drawing/2014/main" id="{4E86274A-9288-478B-A252-220F688B6F9D}"/>
              </a:ext>
            </a:extLst>
          </p:cNvPr>
          <p:cNvSpPr txBox="1"/>
          <p:nvPr/>
        </p:nvSpPr>
        <p:spPr>
          <a:xfrm>
            <a:off x="612058" y="2037618"/>
            <a:ext cx="6096000" cy="1754326"/>
          </a:xfrm>
          <a:prstGeom prst="rect">
            <a:avLst/>
          </a:prstGeom>
          <a:noFill/>
        </p:spPr>
        <p:txBody>
          <a:bodyPr wrap="square">
            <a:spAutoFit/>
          </a:bodyPr>
          <a:lstStyle/>
          <a:p>
            <a:r>
              <a:rPr lang="en-US" sz="1800" dirty="0">
                <a:solidFill>
                  <a:srgbClr val="000000"/>
                </a:solidFill>
                <a:highlight>
                  <a:srgbClr val="FFFFFF"/>
                </a:highlight>
              </a:rPr>
              <a:t>classifications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model</a:t>
            </a:r>
            <a:r>
              <a:rPr lang="en-US" sz="1800" b="1" dirty="0" err="1">
                <a:solidFill>
                  <a:srgbClr val="000080"/>
                </a:solidFill>
                <a:highlight>
                  <a:srgbClr val="FFFFFF"/>
                </a:highlight>
              </a:rPr>
              <a:t>.</a:t>
            </a:r>
            <a:r>
              <a:rPr lang="en-US" sz="1800" b="0" dirty="0" err="1">
                <a:solidFill>
                  <a:srgbClr val="000000"/>
                </a:solidFill>
                <a:highlight>
                  <a:srgbClr val="FFFFFF"/>
                </a:highlight>
              </a:rPr>
              <a:t>predict</a:t>
            </a:r>
            <a:r>
              <a:rPr lang="en-US" sz="1800" b="1" dirty="0">
                <a:solidFill>
                  <a:srgbClr val="000080"/>
                </a:solidFill>
                <a:highlight>
                  <a:srgbClr val="FFFFFF"/>
                </a:highlight>
              </a:rPr>
              <a:t>(</a:t>
            </a:r>
            <a:r>
              <a:rPr lang="en-US" sz="1800" b="0" dirty="0" err="1">
                <a:solidFill>
                  <a:srgbClr val="000000"/>
                </a:solidFill>
                <a:highlight>
                  <a:srgbClr val="FFFFFF"/>
                </a:highlight>
              </a:rPr>
              <a:t>X_test</a:t>
            </a:r>
            <a:r>
              <a:rPr lang="en-US" sz="1800" b="1" dirty="0">
                <a:solidFill>
                  <a:srgbClr val="000080"/>
                </a:solidFill>
                <a:highlight>
                  <a:srgbClr val="FFFFFF"/>
                </a:highlight>
              </a:rPr>
              <a:t>)</a:t>
            </a:r>
          </a:p>
          <a:p>
            <a:endParaRPr lang="en-US" sz="1800" b="0" dirty="0">
              <a:solidFill>
                <a:srgbClr val="000000"/>
              </a:solidFill>
              <a:highlight>
                <a:srgbClr val="FFFFFF"/>
              </a:highlight>
            </a:endParaRPr>
          </a:p>
          <a:p>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err="1">
                <a:solidFill>
                  <a:srgbClr val="000000"/>
                </a:solidFill>
                <a:highlight>
                  <a:srgbClr val="FFFFFF"/>
                </a:highlight>
              </a:rPr>
              <a:t>classifications</a:t>
            </a:r>
            <a:r>
              <a:rPr lang="pt-BR" sz="1800" b="1" dirty="0">
                <a:solidFill>
                  <a:srgbClr val="000080"/>
                </a:solidFill>
                <a:highlight>
                  <a:srgbClr val="FFFFFF"/>
                </a:highlight>
              </a:rPr>
              <a:t>[</a:t>
            </a:r>
            <a:r>
              <a:rPr lang="pt-BR" sz="1800" b="0" dirty="0">
                <a:solidFill>
                  <a:srgbClr val="FF0000"/>
                </a:solidFill>
                <a:highlight>
                  <a:srgbClr val="FFFFFF"/>
                </a:highlight>
              </a:rPr>
              <a:t>0</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8000"/>
                </a:solidFill>
                <a:highlight>
                  <a:srgbClr val="FFFFFF"/>
                </a:highlight>
              </a:rPr>
              <a:t># retorna o índice da maior probabilidade.</a:t>
            </a:r>
            <a:endParaRPr lang="pt-BR"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"Predicted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np</a:t>
            </a:r>
            <a:r>
              <a:rPr lang="en-US" sz="1800" b="1" dirty="0" err="1">
                <a:solidFill>
                  <a:srgbClr val="000080"/>
                </a:solidFill>
                <a:highlight>
                  <a:srgbClr val="FFFFFF"/>
                </a:highlight>
              </a:rPr>
              <a:t>.</a:t>
            </a:r>
            <a:r>
              <a:rPr lang="en-US" sz="1800" b="0" dirty="0" err="1">
                <a:solidFill>
                  <a:srgbClr val="000000"/>
                </a:solidFill>
                <a:highlight>
                  <a:srgbClr val="FFFFFF"/>
                </a:highlight>
              </a:rPr>
              <a:t>argmax</a:t>
            </a:r>
            <a:r>
              <a:rPr lang="en-US" sz="1800" b="1" dirty="0">
                <a:solidFill>
                  <a:srgbClr val="000080"/>
                </a:solidFill>
                <a:highlight>
                  <a:srgbClr val="FFFFFF"/>
                </a:highlight>
              </a:rPr>
              <a:t>(</a:t>
            </a:r>
            <a:r>
              <a:rPr lang="en-US" sz="1800" b="0" dirty="0">
                <a:solidFill>
                  <a:srgbClr val="000000"/>
                </a:solidFill>
                <a:highlight>
                  <a:srgbClr val="FFFFFF"/>
                </a:highlight>
              </a:rPr>
              <a:t>classifications</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"The actual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y_test</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880880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204155" y="1825624"/>
            <a:ext cx="5852863" cy="5032375"/>
          </a:xfrm>
        </p:spPr>
        <p:txBody>
          <a:bodyPr>
            <a:normAutofit lnSpcReduction="10000"/>
          </a:bodyPr>
          <a:lstStyle/>
          <a:p>
            <a:r>
              <a:rPr lang="pt-BR" dirty="0"/>
              <a:t>No caso da </a:t>
            </a:r>
            <a:r>
              <a:rPr lang="pt-BR" b="1" i="1" dirty="0">
                <a:solidFill>
                  <a:srgbClr val="00B050"/>
                </a:solidFill>
              </a:rPr>
              <a:t>classificação binária</a:t>
            </a:r>
            <a:r>
              <a:rPr lang="pt-BR" dirty="0"/>
              <a:t>, se os rótulos forem escalares inteiros, com valor 0 ou 1, podemos criar um </a:t>
            </a:r>
            <a:r>
              <a:rPr lang="pt-BR" b="1" i="1" dirty="0">
                <a:solidFill>
                  <a:srgbClr val="00B050"/>
                </a:solidFill>
              </a:rPr>
              <a:t>classificador binário</a:t>
            </a:r>
            <a:r>
              <a:rPr lang="pt-BR" dirty="0"/>
              <a:t> com </a:t>
            </a:r>
            <a:r>
              <a:rPr lang="pt-BR" b="1" i="1" dirty="0">
                <a:solidFill>
                  <a:srgbClr val="7030A0"/>
                </a:solidFill>
              </a:rPr>
              <a:t>apenas uma saída</a:t>
            </a:r>
            <a:r>
              <a:rPr lang="pt-BR" dirty="0"/>
              <a:t>.</a:t>
            </a:r>
          </a:p>
          <a:p>
            <a:r>
              <a:rPr lang="pt-BR" dirty="0"/>
              <a:t>Ou seja, com apenas </a:t>
            </a:r>
            <a:r>
              <a:rPr lang="pt-BR" b="1" i="1" dirty="0">
                <a:solidFill>
                  <a:srgbClr val="7030A0"/>
                </a:solidFill>
              </a:rPr>
              <a:t>um neurônio na camada de saída</a:t>
            </a:r>
            <a:r>
              <a:rPr lang="pt-BR" dirty="0"/>
              <a:t>.</a:t>
            </a:r>
          </a:p>
          <a:p>
            <a:r>
              <a:rPr lang="pt-BR" dirty="0"/>
              <a:t>Nesse caso, normalmente, também usamos funções </a:t>
            </a:r>
            <a:r>
              <a:rPr lang="pt-BR" dirty="0" err="1"/>
              <a:t>ReLU</a:t>
            </a:r>
            <a:r>
              <a:rPr lang="pt-BR" dirty="0"/>
              <a:t> como ativação das camadas ocultas.</a:t>
            </a:r>
          </a:p>
          <a:p>
            <a:r>
              <a:rPr lang="pt-BR" dirty="0"/>
              <a:t>Porém, nesse caso a </a:t>
            </a:r>
            <a:r>
              <a:rPr lang="pt-BR" b="1" i="1" dirty="0">
                <a:solidFill>
                  <a:srgbClr val="0070C0"/>
                </a:solidFill>
              </a:rPr>
              <a:t>função sigmoide é usada como ativação da camada de saída</a:t>
            </a:r>
            <a:r>
              <a:rPr lang="pt-BR" dirty="0"/>
              <a:t>.</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2991381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312310" y="1825624"/>
            <a:ext cx="5744708" cy="5032375"/>
          </a:xfrm>
        </p:spPr>
        <p:txBody>
          <a:bodyPr>
            <a:normAutofit/>
          </a:bodyPr>
          <a:lstStyle/>
          <a:p>
            <a:r>
              <a:rPr lang="pt-BR" dirty="0"/>
              <a:t>O otimizador é em geral escolhido entre Adam ou SGD, mas existem outros que podem ser testados: </a:t>
            </a:r>
            <a:r>
              <a:rPr lang="pt-BR" dirty="0">
                <a:hlinkClick r:id="rId2"/>
              </a:rPr>
              <a:t>Nadam, </a:t>
            </a:r>
            <a:r>
              <a:rPr lang="pt-BR" dirty="0" err="1">
                <a:hlinkClick r:id="rId2"/>
              </a:rPr>
              <a:t>RMSProp</a:t>
            </a:r>
            <a:r>
              <a:rPr lang="pt-BR" dirty="0">
                <a:hlinkClick r:id="rId2"/>
              </a:rPr>
              <a:t>, etc</a:t>
            </a:r>
            <a:r>
              <a:rPr lang="pt-BR" dirty="0"/>
              <a:t>.</a:t>
            </a:r>
          </a:p>
          <a:p>
            <a:r>
              <a:rPr lang="pt-BR" dirty="0"/>
              <a:t>A função de perda deve ser a da </a:t>
            </a:r>
            <a:r>
              <a:rPr lang="pt-BR" b="1" i="1" dirty="0">
                <a:solidFill>
                  <a:srgbClr val="00B050"/>
                </a:solidFill>
              </a:rPr>
              <a:t>entropia cruzada binária</a:t>
            </a:r>
            <a:r>
              <a:rPr lang="pt-BR" dirty="0"/>
              <a:t>.</a:t>
            </a:r>
          </a:p>
          <a:p>
            <a:pPr lvl="1">
              <a:buFont typeface="Wingdings" panose="05000000000000000000" pitchFamily="2" charset="2"/>
              <a:buChar char="§"/>
            </a:pPr>
            <a:r>
              <a:rPr lang="pt-BR" dirty="0"/>
              <a:t>No TensorFlow ela é implementada pela classe </a:t>
            </a:r>
            <a:r>
              <a:rPr lang="pt-BR" b="1" i="1" dirty="0" err="1">
                <a:solidFill>
                  <a:srgbClr val="0070C0"/>
                </a:solidFill>
                <a:hlinkClick r:id="rId3"/>
              </a:rPr>
              <a:t>BinaryCrossentropy</a:t>
            </a:r>
            <a:r>
              <a:rPr lang="pt-BR" dirty="0"/>
              <a:t>.</a:t>
            </a:r>
          </a:p>
          <a:p>
            <a:r>
              <a:rPr lang="pt-BR" dirty="0"/>
              <a:t>Se estivermos lidando com imagens e a rede for do tipo </a:t>
            </a:r>
            <a:r>
              <a:rPr lang="pt-BR" b="1" i="1" dirty="0" err="1"/>
              <a:t>dense</a:t>
            </a:r>
            <a:r>
              <a:rPr lang="pt-BR" b="1" i="1" dirty="0"/>
              <a:t> feed </a:t>
            </a:r>
            <a:r>
              <a:rPr lang="pt-BR" b="1" i="1" dirty="0" err="1"/>
              <a:t>forward</a:t>
            </a:r>
            <a:r>
              <a:rPr lang="pt-BR" dirty="0"/>
              <a:t>, devemos usar uma camada </a:t>
            </a:r>
            <a:r>
              <a:rPr lang="pt-BR" b="1" i="1" dirty="0" err="1"/>
              <a:t>Flatten</a:t>
            </a:r>
            <a:r>
              <a:rPr lang="pt-BR" dirty="0"/>
              <a:t> na entrada.</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3920376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r>
              <a:rPr lang="pt-BR" dirty="0">
                <a:hlinkClick r:id="rId3"/>
              </a:rPr>
              <a:t>Exemplo: Classificação de imagens com dígitos escritos à mão.</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Classificação com </a:t>
            </a:r>
            <a:r>
              <a:rPr lang="pt-BR" b="1" i="1" dirty="0" err="1"/>
              <a:t>DNNs</a:t>
            </a:r>
            <a:r>
              <a:rPr lang="pt-BR" dirty="0"/>
              <a:t>”.</a:t>
            </a:r>
          </a:p>
          <a:p>
            <a:r>
              <a:rPr lang="pt-BR" dirty="0"/>
              <a:t>Exercício: </a:t>
            </a:r>
            <a:r>
              <a:rPr lang="pt-BR" dirty="0">
                <a:hlinkClick r:id="rId3"/>
              </a:rPr>
              <a:t>Detecção de peças de roupa</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a:t>
                </a:r>
                <a:r>
                  <a:rPr lang="pt-BR" b="1" i="1" dirty="0">
                    <a:solidFill>
                      <a:srgbClr val="00B050"/>
                    </a:solidFill>
                  </a:rPr>
                  <a:t>suavização da função degrau </a:t>
                </a:r>
                <a:r>
                  <a:rPr lang="pt-BR" dirty="0"/>
                  <a:t>e, portanto, </a:t>
                </a:r>
                <a:r>
                  <a:rPr lang="pt-BR" b="1" i="1" dirty="0">
                    <a:solidFill>
                      <a:srgbClr val="00B050"/>
                    </a:solidFill>
                  </a:rPr>
                  <a:t>derivável</a:t>
                </a:r>
                <a:r>
                  <a:rPr lang="pt-BR" dirty="0"/>
                  <a:t>,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E42316AA-4340-89C3-42AB-480DD65B4E8E}"/>
              </a:ext>
            </a:extLst>
          </p:cNvPr>
          <p:cNvSpPr txBox="1"/>
          <p:nvPr/>
        </p:nvSpPr>
        <p:spPr>
          <a:xfrm>
            <a:off x="4018266" y="1525666"/>
            <a:ext cx="1382301" cy="276999"/>
          </a:xfrm>
          <a:prstGeom prst="rect">
            <a:avLst/>
          </a:prstGeom>
          <a:noFill/>
        </p:spPr>
        <p:txBody>
          <a:bodyPr wrap="none" rtlCol="0">
            <a:spAutoFit/>
          </a:bodyPr>
          <a:lstStyle/>
          <a:p>
            <a:r>
              <a:rPr lang="pt-BR" sz="1200" dirty="0"/>
              <a:t>Função de ativação</a:t>
            </a:r>
          </a:p>
        </p:txBody>
      </p:sp>
      <p:cxnSp>
        <p:nvCxnSpPr>
          <p:cNvPr id="22" name="Conector de Seta Reta 21">
            <a:extLst>
              <a:ext uri="{FF2B5EF4-FFF2-40B4-BE49-F238E27FC236}">
                <a16:creationId xmlns:a16="http://schemas.microsoft.com/office/drawing/2014/main" id="{DE4FD952-B046-FE05-5DD2-AAC987EA12FA}"/>
              </a:ext>
            </a:extLst>
          </p:cNvPr>
          <p:cNvCxnSpPr>
            <a:cxnSpLocks/>
          </p:cNvCxnSpPr>
          <p:nvPr/>
        </p:nvCxnSpPr>
        <p:spPr>
          <a:xfrm flipH="1">
            <a:off x="3965648" y="1767893"/>
            <a:ext cx="627292" cy="314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811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Anexo I: Dissipação do gradiente</a:t>
            </a:r>
          </a:p>
        </p:txBody>
      </p:sp>
    </p:spTree>
    <p:extLst>
      <p:ext uri="{BB962C8B-B14F-4D97-AF65-F5344CB8AC3E}">
        <p14:creationId xmlns:p14="http://schemas.microsoft.com/office/powerpoint/2010/main" val="1015653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199" y="2846186"/>
                <a:ext cx="11199725" cy="4011813"/>
              </a:xfrm>
            </p:spPr>
            <p:txBody>
              <a:bodyPr>
                <a:normAutofit/>
              </a:bodyPr>
              <a:lstStyle/>
              <a:p>
                <a:pPr marL="0" indent="0">
                  <a:buNone/>
                </a:pPr>
                <a:r>
                  <a:rPr lang="pt-BR" b="1" i="1" dirty="0"/>
                  <a:t>Considerações</a:t>
                </a:r>
                <a:r>
                  <a:rPr lang="pt-BR" dirty="0"/>
                  <a:t>: </a:t>
                </a:r>
              </a:p>
              <a:p>
                <a:pPr marL="285750" indent="-285750"/>
                <a:r>
                  <a:rPr lang="pt-BR" dirty="0"/>
                  <a:t>2 x neurônios com função de ativação sigmoide,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a14:m>
                <a:r>
                  <a:rPr lang="pt-BR" dirty="0"/>
                  <a:t> entrada (i.e., ativação)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oMath>
                </a14:m>
                <a:r>
                  <a:rPr lang="pt-BR" dirty="0"/>
                  <a:t> saída do primeiro neurônio.</a:t>
                </a:r>
              </a:p>
              <a:p>
                <a:pPr marL="285750" indent="-285750"/>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oMath>
                </a14:m>
                <a:r>
                  <a:rPr lang="pt-BR" dirty="0"/>
                  <a:t> entrada (i.e., ativação) do segundo neurônio.</a:t>
                </a:r>
              </a:p>
              <a:p>
                <a:pPr marL="285750" indent="-285750"/>
                <a14:m>
                  <m:oMath xmlns:m="http://schemas.openxmlformats.org/officeDocument/2006/math">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𝑓</m:t>
                    </m:r>
                    <m:r>
                      <a:rPr lang="pt-BR" i="1">
                        <a:latin typeface="Cambria Math" panose="02040503050406030204" pitchFamily="18" charset="0"/>
                      </a:rPr>
                      <m:t>(</m:t>
                    </m:r>
                    <m:r>
                      <a:rPr lang="pt-BR" i="1">
                        <a:latin typeface="Cambria Math" panose="02040503050406030204" pitchFamily="18" charset="0"/>
                      </a:rPr>
                      <m:t>𝑥</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r>
                      <a:rPr lang="pt-BR" i="1">
                        <a:latin typeface="Cambria Math" panose="02040503050406030204" pitchFamily="18" charset="0"/>
                        <a:ea typeface="Cambria Math" panose="02040503050406030204" pitchFamily="18" charset="0"/>
                      </a:rPr>
                      <m:t>→</m:t>
                    </m:r>
                  </m:oMath>
                </a14:m>
                <a:r>
                  <a:rPr lang="pt-BR" dirty="0"/>
                  <a:t> saída do segundo neurônio.</a:t>
                </a:r>
              </a:p>
              <a:p>
                <a:pPr marL="285750" indent="-285750"/>
                <a:r>
                  <a:rPr lang="pt-BR" b="1" dirty="0"/>
                  <a:t>Objetivo</a:t>
                </a:r>
                <a:r>
                  <a:rPr lang="pt-BR" dirty="0"/>
                  <a:t>: minimizar o erro quadrático médio,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𝑁</m:t>
                        </m:r>
                      </m:sup>
                      <m:e>
                        <m:sSup>
                          <m:sSupPr>
                            <m:ctrlPr>
                              <a:rPr lang="pt-BR" i="1">
                                <a:latin typeface="Cambria Math" panose="02040503050406030204" pitchFamily="18" charset="0"/>
                              </a:rPr>
                            </m:ctrlPr>
                          </m:sSupPr>
                          <m:e>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e>
                          <m:sup>
                            <m:r>
                              <a:rPr lang="pt-BR" i="1">
                                <a:latin typeface="Cambria Math" panose="02040503050406030204" pitchFamily="18" charset="0"/>
                              </a:rPr>
                              <m:t>2</m:t>
                            </m:r>
                          </m:sup>
                        </m:sSup>
                      </m:e>
                    </m:nary>
                  </m:oMath>
                </a14:m>
                <a:r>
                  <a:rPr lang="pt-BR" dirty="0"/>
                  <a:t>.</a:t>
                </a:r>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199" y="2846186"/>
                <a:ext cx="11199725" cy="4011813"/>
              </a:xfrm>
              <a:blipFill>
                <a:blip r:embed="rId3"/>
                <a:stretch>
                  <a:fillRect l="-1088" t="-2584"/>
                </a:stretch>
              </a:blipFill>
            </p:spPr>
            <p:txBody>
              <a:bodyPr/>
              <a:lstStyle/>
              <a:p>
                <a:r>
                  <a:rPr lang="pt-BR">
                    <a:noFill/>
                  </a:rPr>
                  <a:t> </a:t>
                </a:r>
              </a:p>
            </p:txBody>
          </p:sp>
        </mc:Fallback>
      </mc:AlternateContent>
      <p:grpSp>
        <p:nvGrpSpPr>
          <p:cNvPr id="37" name="Agrupar 36">
            <a:extLst>
              <a:ext uri="{FF2B5EF4-FFF2-40B4-BE49-F238E27FC236}">
                <a16:creationId xmlns:a16="http://schemas.microsoft.com/office/drawing/2014/main" id="{A5F79E50-0859-FC48-D4C4-E57FE7F70F6A}"/>
              </a:ext>
            </a:extLst>
          </p:cNvPr>
          <p:cNvGrpSpPr/>
          <p:nvPr/>
        </p:nvGrpSpPr>
        <p:grpSpPr>
          <a:xfrm>
            <a:off x="4232265" y="1669541"/>
            <a:ext cx="3188707" cy="741434"/>
            <a:chOff x="4784715" y="1016331"/>
            <a:chExt cx="3188707" cy="741434"/>
          </a:xfrm>
        </p:grpSpPr>
        <p:grpSp>
          <p:nvGrpSpPr>
            <p:cNvPr id="17" name="Agrupar 16">
              <a:extLst>
                <a:ext uri="{FF2B5EF4-FFF2-40B4-BE49-F238E27FC236}">
                  <a16:creationId xmlns:a16="http://schemas.microsoft.com/office/drawing/2014/main" id="{48CAA60E-FA20-9E69-4812-01C0352FF2BD}"/>
                </a:ext>
              </a:extLst>
            </p:cNvPr>
            <p:cNvGrpSpPr/>
            <p:nvPr/>
          </p:nvGrpSpPr>
          <p:grpSpPr>
            <a:xfrm>
              <a:off x="4784715" y="1219115"/>
              <a:ext cx="3188707" cy="538650"/>
              <a:chOff x="3352212" y="2338442"/>
              <a:chExt cx="3188707" cy="538650"/>
            </a:xfrm>
          </p:grpSpPr>
          <mc:AlternateContent xmlns:mc="http://schemas.openxmlformats.org/markup-compatibility/2006" xmlns:a14="http://schemas.microsoft.com/office/drawing/2010/main">
            <mc:Choice Requires="a14">
              <p:sp>
                <p:nvSpPr>
                  <p:cNvPr id="19" name="Elipse 18">
                    <a:extLst>
                      <a:ext uri="{FF2B5EF4-FFF2-40B4-BE49-F238E27FC236}">
                        <a16:creationId xmlns:a16="http://schemas.microsoft.com/office/drawing/2014/main" id="{31F58065-BA22-04FD-BF3C-9275153A69CB}"/>
                      </a:ext>
                    </a:extLst>
                  </p:cNvPr>
                  <p:cNvSpPr/>
                  <p:nvPr/>
                </p:nvSpPr>
                <p:spPr>
                  <a:xfrm>
                    <a:off x="4475285"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sz="1400" dirty="0">
                      <a:solidFill>
                        <a:schemeClr val="tx1"/>
                      </a:solidFill>
                    </a:endParaRPr>
                  </a:p>
                </p:txBody>
              </p:sp>
            </mc:Choice>
            <mc:Fallback xmlns="">
              <p:sp>
                <p:nvSpPr>
                  <p:cNvPr id="5" name="Elipse 4">
                    <a:extLst>
                      <a:ext uri="{FF2B5EF4-FFF2-40B4-BE49-F238E27FC236}">
                        <a16:creationId xmlns:a16="http://schemas.microsoft.com/office/drawing/2014/main" xmlns="" id="{F8EDC3E8-17CE-4493-9271-98A945347FBE}"/>
                      </a:ext>
                    </a:extLst>
                  </p:cNvPr>
                  <p:cNvSpPr>
                    <a:spLocks noRot="1" noChangeAspect="1" noMove="1" noResize="1" noEditPoints="1" noAdjustHandles="1" noChangeArrowheads="1" noChangeShapeType="1" noTextEdit="1"/>
                  </p:cNvSpPr>
                  <p:nvPr/>
                </p:nvSpPr>
                <p:spPr>
                  <a:xfrm>
                    <a:off x="4475285" y="2409092"/>
                    <a:ext cx="468000" cy="468000"/>
                  </a:xfrm>
                  <a:prstGeom prst="ellipse">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id="{4F3390C1-AEA2-506A-6F06-A99FDC6ACBAC}"/>
                      </a:ext>
                    </a:extLst>
                  </p:cNvPr>
                  <p:cNvSpPr/>
                  <p:nvPr/>
                </p:nvSpPr>
                <p:spPr>
                  <a:xfrm>
                    <a:off x="5477467" y="2409092"/>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400" b="0" i="1" smtClean="0">
                              <a:solidFill>
                                <a:schemeClr val="tx1"/>
                              </a:solidFill>
                              <a:latin typeface="Cambria Math" panose="02040503050406030204" pitchFamily="18" charset="0"/>
                            </a:rPr>
                            <m:t> </m:t>
                          </m:r>
                          <m:r>
                            <a:rPr lang="pt-BR" sz="1400" i="1">
                              <a:solidFill>
                                <a:schemeClr val="tx1"/>
                              </a:solidFill>
                              <a:latin typeface="Cambria Math" panose="02040503050406030204" pitchFamily="18" charset="0"/>
                            </a:rPr>
                            <m:t>𝑓</m:t>
                          </m:r>
                          <m:r>
                            <a:rPr lang="pt-BR" sz="1400" i="1">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6" name="Elipse 5">
                    <a:extLst>
                      <a:ext uri="{FF2B5EF4-FFF2-40B4-BE49-F238E27FC236}">
                        <a16:creationId xmlns:a16="http://schemas.microsoft.com/office/drawing/2014/main" xmlns="" id="{36E0141A-9275-43DA-B6B6-60E88BED5AD5}"/>
                      </a:ext>
                    </a:extLst>
                  </p:cNvPr>
                  <p:cNvSpPr>
                    <a:spLocks noRot="1" noChangeAspect="1" noMove="1" noResize="1" noEditPoints="1" noAdjustHandles="1" noChangeArrowheads="1" noChangeShapeType="1" noTextEdit="1"/>
                  </p:cNvSpPr>
                  <p:nvPr/>
                </p:nvSpPr>
                <p:spPr>
                  <a:xfrm>
                    <a:off x="5477467" y="2409092"/>
                    <a:ext cx="468000" cy="468000"/>
                  </a:xfrm>
                  <a:prstGeom prst="ellipse">
                    <a:avLst/>
                  </a:prstGeom>
                  <a:blipFill rotWithShape="0">
                    <a:blip r:embed="rId5"/>
                    <a:stretch>
                      <a:fillRect/>
                    </a:stretch>
                  </a:blipFill>
                </p:spPr>
                <p:txBody>
                  <a:bodyPr/>
                  <a:lstStyle/>
                  <a:p>
                    <a:r>
                      <a:rPr lang="pt-BR">
                        <a:noFill/>
                      </a:rPr>
                      <a:t> </a:t>
                    </a:r>
                  </a:p>
                </p:txBody>
              </p:sp>
            </mc:Fallback>
          </mc:AlternateContent>
          <p:cxnSp>
            <p:nvCxnSpPr>
              <p:cNvPr id="23" name="Conector de seta reta 10">
                <a:extLst>
                  <a:ext uri="{FF2B5EF4-FFF2-40B4-BE49-F238E27FC236}">
                    <a16:creationId xmlns:a16="http://schemas.microsoft.com/office/drawing/2014/main" id="{D8F7E069-8C94-7769-CDAE-DCBE37C3383D}"/>
                  </a:ext>
                </a:extLst>
              </p:cNvPr>
              <p:cNvCxnSpPr>
                <a:cxnSpLocks/>
              </p:cNvCxnSpPr>
              <p:nvPr/>
            </p:nvCxnSpPr>
            <p:spPr>
              <a:xfrm>
                <a:off x="5945467" y="2643092"/>
                <a:ext cx="355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FE632A09-F1B2-F93E-FAD7-361BAAEE2CD4}"/>
                  </a:ext>
                </a:extLst>
              </p:cNvPr>
              <p:cNvSpPr/>
              <p:nvPr/>
            </p:nvSpPr>
            <p:spPr>
              <a:xfrm>
                <a:off x="3833103" y="2589092"/>
                <a:ext cx="10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29" name="Conector de seta reta 15">
                <a:extLst>
                  <a:ext uri="{FF2B5EF4-FFF2-40B4-BE49-F238E27FC236}">
                    <a16:creationId xmlns:a16="http://schemas.microsoft.com/office/drawing/2014/main" id="{1AB6D04C-0ECD-ED31-C680-ACF16FEDB6DA}"/>
                  </a:ext>
                </a:extLst>
              </p:cNvPr>
              <p:cNvCxnSpPr>
                <a:stCxn id="28" idx="3"/>
                <a:endCxn id="19" idx="2"/>
              </p:cNvCxnSpPr>
              <p:nvPr/>
            </p:nvCxnSpPr>
            <p:spPr>
              <a:xfrm>
                <a:off x="3941103" y="2643092"/>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AE46B251-776C-889B-2C39-DC7B56CE549B}"/>
                      </a:ext>
                    </a:extLst>
                  </p:cNvPr>
                  <p:cNvSpPr txBox="1"/>
                  <p:nvPr/>
                </p:nvSpPr>
                <p:spPr>
                  <a:xfrm>
                    <a:off x="3352212" y="2458426"/>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𝑥</m:t>
                          </m:r>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0" name="CaixaDeTexto 29">
                    <a:extLst>
                      <a:ext uri="{FF2B5EF4-FFF2-40B4-BE49-F238E27FC236}">
                        <a16:creationId xmlns:a16="http://schemas.microsoft.com/office/drawing/2014/main" id="{AE46B251-776C-889B-2C39-DC7B56CE549B}"/>
                      </a:ext>
                    </a:extLst>
                  </p:cNvPr>
                  <p:cNvSpPr txBox="1">
                    <a:spLocks noRot="1" noChangeAspect="1" noMove="1" noResize="1" noEditPoints="1" noAdjustHandles="1" noChangeArrowheads="1" noChangeShapeType="1" noTextEdit="1"/>
                  </p:cNvSpPr>
                  <p:nvPr/>
                </p:nvSpPr>
                <p:spPr>
                  <a:xfrm>
                    <a:off x="3352212" y="2458426"/>
                    <a:ext cx="290146" cy="338554"/>
                  </a:xfrm>
                  <a:prstGeom prst="rect">
                    <a:avLst/>
                  </a:prstGeom>
                  <a:blipFill>
                    <a:blip r:embed="rId6"/>
                    <a:stretch>
                      <a:fillRect r="-85417"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E6CA7006-BA78-23EE-FBE7-9AEA8D482D88}"/>
                      </a:ext>
                    </a:extLst>
                  </p:cNvPr>
                  <p:cNvSpPr txBox="1"/>
                  <p:nvPr/>
                </p:nvSpPr>
                <p:spPr>
                  <a:xfrm>
                    <a:off x="4030030"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1</m:t>
                              </m:r>
                            </m:sub>
                          </m:sSub>
                        </m:oMath>
                      </m:oMathPara>
                    </a14:m>
                    <a:endParaRPr lang="pt-BR" sz="1600" dirty="0"/>
                  </a:p>
                </p:txBody>
              </p:sp>
            </mc:Choice>
            <mc:Fallback xmlns="">
              <p:sp>
                <p:nvSpPr>
                  <p:cNvPr id="11" name="CaixaDeTexto 10">
                    <a:extLst>
                      <a:ext uri="{FF2B5EF4-FFF2-40B4-BE49-F238E27FC236}">
                        <a16:creationId xmlns:a16="http://schemas.microsoft.com/office/drawing/2014/main" id="{76F6A577-C410-4C4B-A220-E160EE1322EC}"/>
                      </a:ext>
                    </a:extLst>
                  </p:cNvPr>
                  <p:cNvSpPr txBox="1">
                    <a:spLocks noRot="1" noChangeAspect="1" noMove="1" noResize="1" noEditPoints="1" noAdjustHandles="1" noChangeArrowheads="1" noChangeShapeType="1" noTextEdit="1"/>
                  </p:cNvSpPr>
                  <p:nvPr/>
                </p:nvSpPr>
                <p:spPr>
                  <a:xfrm>
                    <a:off x="4030030" y="2338442"/>
                    <a:ext cx="290146" cy="338554"/>
                  </a:xfrm>
                  <a:prstGeom prst="rect">
                    <a:avLst/>
                  </a:prstGeom>
                  <a:blipFill>
                    <a:blip r:embed="rId7"/>
                    <a:stretch>
                      <a:fillRect r="-22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5A16E3AE-59BA-D8B8-150B-79C1C74A1924}"/>
                      </a:ext>
                    </a:extLst>
                  </p:cNvPr>
                  <p:cNvSpPr txBox="1"/>
                  <p:nvPr/>
                </p:nvSpPr>
                <p:spPr>
                  <a:xfrm>
                    <a:off x="6250773" y="2471657"/>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latin typeface="Cambria Math" panose="02040503050406030204" pitchFamily="18" charset="0"/>
                                </a:rPr>
                              </m:ctrlPr>
                            </m:accPr>
                            <m:e>
                              <m:r>
                                <a:rPr lang="pt-BR" sz="1600" b="0" i="1" smtClean="0">
                                  <a:latin typeface="Cambria Math" panose="02040503050406030204" pitchFamily="18" charset="0"/>
                                </a:rPr>
                                <m:t>𝑦</m:t>
                              </m:r>
                            </m:e>
                          </m:acc>
                          <m:r>
                            <a:rPr lang="pt-BR" sz="1600" b="0" i="1" smtClean="0">
                              <a:latin typeface="Cambria Math" panose="02040503050406030204" pitchFamily="18" charset="0"/>
                            </a:rPr>
                            <m:t>(</m:t>
                          </m:r>
                          <m:r>
                            <a:rPr lang="pt-BR" sz="1600" b="0" i="1" smtClean="0">
                              <a:latin typeface="Cambria Math" panose="02040503050406030204" pitchFamily="18" charset="0"/>
                            </a:rPr>
                            <m:t>𝑖</m:t>
                          </m:r>
                          <m:r>
                            <a:rPr lang="pt-BR" sz="1600" b="0" i="1" smtClean="0">
                              <a:latin typeface="Cambria Math" panose="02040503050406030204" pitchFamily="18" charset="0"/>
                            </a:rPr>
                            <m:t>)</m:t>
                          </m:r>
                        </m:oMath>
                      </m:oMathPara>
                    </a14:m>
                    <a:endParaRPr lang="pt-BR" sz="1600" dirty="0"/>
                  </a:p>
                </p:txBody>
              </p:sp>
            </mc:Choice>
            <mc:Fallback xmlns="">
              <p:sp>
                <p:nvSpPr>
                  <p:cNvPr id="32" name="CaixaDeTexto 31">
                    <a:extLst>
                      <a:ext uri="{FF2B5EF4-FFF2-40B4-BE49-F238E27FC236}">
                        <a16:creationId xmlns:a16="http://schemas.microsoft.com/office/drawing/2014/main" id="{5A16E3AE-59BA-D8B8-150B-79C1C74A1924}"/>
                      </a:ext>
                    </a:extLst>
                  </p:cNvPr>
                  <p:cNvSpPr txBox="1">
                    <a:spLocks noRot="1" noChangeAspect="1" noMove="1" noResize="1" noEditPoints="1" noAdjustHandles="1" noChangeArrowheads="1" noChangeShapeType="1" noTextEdit="1"/>
                  </p:cNvSpPr>
                  <p:nvPr/>
                </p:nvSpPr>
                <p:spPr>
                  <a:xfrm>
                    <a:off x="6250773" y="2471657"/>
                    <a:ext cx="290146" cy="338554"/>
                  </a:xfrm>
                  <a:prstGeom prst="rect">
                    <a:avLst/>
                  </a:prstGeom>
                  <a:blipFill>
                    <a:blip r:embed="rId8"/>
                    <a:stretch>
                      <a:fillRect r="-89362" b="-8929"/>
                    </a:stretch>
                  </a:blipFill>
                </p:spPr>
                <p:txBody>
                  <a:bodyPr/>
                  <a:lstStyle/>
                  <a:p>
                    <a:r>
                      <a:rPr lang="pt-BR">
                        <a:noFill/>
                      </a:rPr>
                      <a:t> </a:t>
                    </a:r>
                  </a:p>
                </p:txBody>
              </p:sp>
            </mc:Fallback>
          </mc:AlternateContent>
          <p:cxnSp>
            <p:nvCxnSpPr>
              <p:cNvPr id="33" name="Conector de seta reta 15">
                <a:extLst>
                  <a:ext uri="{FF2B5EF4-FFF2-40B4-BE49-F238E27FC236}">
                    <a16:creationId xmlns:a16="http://schemas.microsoft.com/office/drawing/2014/main" id="{19C31D2B-CC01-58E0-55EA-272FB23C6A53}"/>
                  </a:ext>
                </a:extLst>
              </p:cNvPr>
              <p:cNvCxnSpPr/>
              <p:nvPr/>
            </p:nvCxnSpPr>
            <p:spPr>
              <a:xfrm>
                <a:off x="4943285" y="2644058"/>
                <a:ext cx="534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18361358-BD48-8E66-4323-D06E85215067}"/>
                      </a:ext>
                    </a:extLst>
                  </p:cNvPr>
                  <p:cNvSpPr txBox="1"/>
                  <p:nvPr/>
                </p:nvSpPr>
                <p:spPr>
                  <a:xfrm>
                    <a:off x="4989452" y="2338442"/>
                    <a:ext cx="29014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b="0" i="1" smtClean="0">
                                  <a:latin typeface="Cambria Math" panose="02040503050406030204" pitchFamily="18" charset="0"/>
                                </a:rPr>
                                <m:t>𝑤</m:t>
                              </m:r>
                            </m:e>
                            <m:sub>
                              <m:r>
                                <a:rPr lang="pt-BR" sz="1600" b="0" i="1" smtClean="0">
                                  <a:latin typeface="Cambria Math" panose="02040503050406030204" pitchFamily="18" charset="0"/>
                                </a:rPr>
                                <m:t>2</m:t>
                              </m:r>
                            </m:sub>
                          </m:sSub>
                        </m:oMath>
                      </m:oMathPara>
                    </a14:m>
                    <a:endParaRPr lang="pt-BR" sz="1600" dirty="0"/>
                  </a:p>
                </p:txBody>
              </p:sp>
            </mc:Choice>
            <mc:Fallback xmlns="">
              <p:sp>
                <p:nvSpPr>
                  <p:cNvPr id="14" name="CaixaDeTexto 13">
                    <a:extLst>
                      <a:ext uri="{FF2B5EF4-FFF2-40B4-BE49-F238E27FC236}">
                        <a16:creationId xmlns:a16="http://schemas.microsoft.com/office/drawing/2014/main" id="{74120AF5-A30A-40B3-AD02-AA0A766B82AD}"/>
                      </a:ext>
                    </a:extLst>
                  </p:cNvPr>
                  <p:cNvSpPr txBox="1">
                    <a:spLocks noRot="1" noChangeAspect="1" noMove="1" noResize="1" noEditPoints="1" noAdjustHandles="1" noChangeArrowheads="1" noChangeShapeType="1" noTextEdit="1"/>
                  </p:cNvSpPr>
                  <p:nvPr/>
                </p:nvSpPr>
                <p:spPr>
                  <a:xfrm>
                    <a:off x="4989452" y="2338442"/>
                    <a:ext cx="290146" cy="338554"/>
                  </a:xfrm>
                  <a:prstGeom prst="rect">
                    <a:avLst/>
                  </a:prstGeom>
                  <a:blipFill>
                    <a:blip r:embed="rId9"/>
                    <a:stretch>
                      <a:fillRect r="-25000"/>
                    </a:stretch>
                  </a:blipFill>
                </p:spPr>
                <p:txBody>
                  <a:bodyPr/>
                  <a:lstStyle/>
                  <a:p>
                    <a:r>
                      <a:rPr lang="en-US">
                        <a:noFill/>
                      </a:rPr>
                      <a:t> </a:t>
                    </a:r>
                  </a:p>
                </p:txBody>
              </p:sp>
            </mc:Fallback>
          </mc:AlternateContent>
        </p:grpSp>
        <p:sp>
          <p:nvSpPr>
            <p:cNvPr id="35" name="CaixaDeTexto 34">
              <a:extLst>
                <a:ext uri="{FF2B5EF4-FFF2-40B4-BE49-F238E27FC236}">
                  <a16:creationId xmlns:a16="http://schemas.microsoft.com/office/drawing/2014/main" id="{978CB12F-8482-45EC-5A36-6900CA25EABE}"/>
                </a:ext>
              </a:extLst>
            </p:cNvPr>
            <p:cNvSpPr txBox="1"/>
            <p:nvPr/>
          </p:nvSpPr>
          <p:spPr>
            <a:xfrm>
              <a:off x="6022367" y="1016331"/>
              <a:ext cx="342900" cy="276999"/>
            </a:xfrm>
            <a:prstGeom prst="rect">
              <a:avLst/>
            </a:prstGeom>
            <a:noFill/>
          </p:spPr>
          <p:txBody>
            <a:bodyPr wrap="square" rtlCol="0">
              <a:spAutoFit/>
            </a:bodyPr>
            <a:lstStyle/>
            <a:p>
              <a:r>
                <a:rPr lang="pt-BR" sz="1200" dirty="0"/>
                <a:t>1</a:t>
              </a:r>
            </a:p>
          </p:txBody>
        </p:sp>
        <p:sp>
          <p:nvSpPr>
            <p:cNvPr id="36" name="CaixaDeTexto 35">
              <a:extLst>
                <a:ext uri="{FF2B5EF4-FFF2-40B4-BE49-F238E27FC236}">
                  <a16:creationId xmlns:a16="http://schemas.microsoft.com/office/drawing/2014/main" id="{A94AD672-884A-E05B-FF75-102EDCD7F1F5}"/>
                </a:ext>
              </a:extLst>
            </p:cNvPr>
            <p:cNvSpPr txBox="1"/>
            <p:nvPr/>
          </p:nvSpPr>
          <p:spPr>
            <a:xfrm>
              <a:off x="7017382" y="1016331"/>
              <a:ext cx="342900" cy="276999"/>
            </a:xfrm>
            <a:prstGeom prst="rect">
              <a:avLst/>
            </a:prstGeom>
            <a:noFill/>
          </p:spPr>
          <p:txBody>
            <a:bodyPr wrap="square" rtlCol="0">
              <a:spAutoFit/>
            </a:bodyPr>
            <a:lstStyle/>
            <a:p>
              <a:r>
                <a:rPr lang="pt-BR" sz="1200" dirty="0"/>
                <a:t>2</a:t>
              </a:r>
            </a:p>
          </p:txBody>
        </p:sp>
      </p:grpSp>
    </p:spTree>
    <p:extLst>
      <p:ext uri="{BB962C8B-B14F-4D97-AF65-F5344CB8AC3E}">
        <p14:creationId xmlns:p14="http://schemas.microsoft.com/office/powerpoint/2010/main" val="1594805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666875"/>
                <a:ext cx="11220450" cy="5191125"/>
              </a:xfrm>
            </p:spPr>
            <p:txBody>
              <a:bodyPr>
                <a:normAutofit/>
              </a:bodyPr>
              <a:lstStyle/>
              <a:p>
                <a:pPr marL="285750" indent="-285750"/>
                <a:r>
                  <a:rPr lang="pt-BR" dirty="0"/>
                  <a:t>As </a:t>
                </a:r>
                <a:r>
                  <a:rPr lang="pt-BR" b="1" i="1" dirty="0"/>
                  <a:t>regras de atualização </a:t>
                </a:r>
                <a:r>
                  <a:rPr lang="pt-BR" dirty="0"/>
                  <a:t>dos dois pesos são dadas por</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 </m:t>
                      </m:r>
                    </m:oMath>
                  </m:oMathPara>
                </a14:m>
                <a:endParaRPr lang="pt-BR" b="0" i="1" dirty="0">
                  <a:latin typeface="Cambria Math" panose="02040503050406030204" pitchFamily="18" charset="0"/>
                </a:endParaRPr>
              </a:p>
              <a:p>
                <a:pPr marL="0" indent="0">
                  <a:buNone/>
                </a:pPr>
                <a:endParaRPr lang="pt-BR" sz="1000"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𝛼</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b="0" i="1" dirty="0">
                  <a:latin typeface="Cambria Math" panose="02040503050406030204" pitchFamily="18" charset="0"/>
                </a:endParaRPr>
              </a:p>
              <a:p>
                <a:r>
                  <a:rPr lang="pt-BR" dirty="0"/>
                  <a:t>Usando a regra da cadeia, obtemos as derivadas </a:t>
                </a:r>
                <a14:m>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1</m:t>
                            </m:r>
                          </m:sub>
                        </m:sSub>
                      </m:den>
                    </m:f>
                  </m:oMath>
                </a14:m>
                <a:r>
                  <a:rPr lang="pt-BR" dirty="0"/>
                  <a:t> 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b="0" i="1" smtClean="0">
                                <a:latin typeface="Cambria Math" panose="02040503050406030204" pitchFamily="18" charset="0"/>
                              </a:rPr>
                              <m:t>2</m:t>
                            </m:r>
                          </m:sub>
                        </m:sSub>
                      </m:den>
                    </m:f>
                  </m:oMath>
                </a14:m>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666875"/>
                <a:ext cx="11220450" cy="5191125"/>
              </a:xfrm>
              <a:blipFill>
                <a:blip r:embed="rId3"/>
                <a:stretch>
                  <a:fillRect l="-978" t="-1878"/>
                </a:stretch>
              </a:blipFill>
            </p:spPr>
            <p:txBody>
              <a:bodyPr/>
              <a:lstStyle/>
              <a:p>
                <a:r>
                  <a:rPr lang="pt-BR">
                    <a:noFill/>
                  </a:rPr>
                  <a:t> </a:t>
                </a:r>
              </a:p>
            </p:txBody>
          </p:sp>
        </mc:Fallback>
      </mc:AlternateContent>
    </p:spTree>
    <p:extLst>
      <p:ext uri="{BB962C8B-B14F-4D97-AF65-F5344CB8AC3E}">
        <p14:creationId xmlns:p14="http://schemas.microsoft.com/office/powerpoint/2010/main" val="2174091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1379-1C4F-4AB9-BB38-83C7CC20155D}"/>
              </a:ext>
            </a:extLst>
          </p:cNvPr>
          <p:cNvSpPr>
            <a:spLocks noGrp="1"/>
          </p:cNvSpPr>
          <p:nvPr>
            <p:ph type="title"/>
          </p:nvPr>
        </p:nvSpPr>
        <p:spPr>
          <a:xfrm>
            <a:off x="838200" y="254597"/>
            <a:ext cx="10515600" cy="979733"/>
          </a:xfrm>
        </p:spPr>
        <p:txBody>
          <a:bodyPr/>
          <a:lstStyle/>
          <a:p>
            <a:r>
              <a:rPr lang="pt-BR" dirty="0"/>
              <a:t>Dissipação do Gradiente</a:t>
            </a:r>
            <a:r>
              <a:rPr lang="en-US"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8DBA540-3B58-4BC7-B375-23ABBBC057D3}"/>
                  </a:ext>
                </a:extLst>
              </p:cNvPr>
              <p:cNvSpPr>
                <a:spLocks noGrp="1"/>
              </p:cNvSpPr>
              <p:nvPr>
                <p:ph idx="1"/>
              </p:nvPr>
            </p:nvSpPr>
            <p:spPr>
              <a:xfrm>
                <a:off x="838200" y="1898618"/>
                <a:ext cx="11140439" cy="495938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2</m:t>
                              </m:r>
                            </m:sub>
                          </m:sSub>
                        </m:den>
                      </m:f>
                      <m:r>
                        <a:rPr lang="pt-BR" b="0" i="1" smtClean="0">
                          <a:latin typeface="Cambria Math" panose="02040503050406030204" pitchFamily="18" charset="0"/>
                        </a:rPr>
                        <m:t>,</m:t>
                      </m:r>
                    </m:oMath>
                  </m:oMathPara>
                </a14:m>
                <a:endParaRPr lang="pt-BR" b="0" dirty="0"/>
              </a:p>
              <a:p>
                <a:pPr marL="0" indent="0">
                  <a:buNone/>
                </a:pPr>
                <a:endParaRPr lang="pt-BR" sz="1100" b="0"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num>
                        <m:den>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den>
                      </m:f>
                      <m:f>
                        <m:fPr>
                          <m:ctrlPr>
                            <a:rPr lang="pt-BR" i="1">
                              <a:latin typeface="Cambria Math" panose="02040503050406030204" pitchFamily="18" charset="0"/>
                            </a:rPr>
                          </m:ctrlPr>
                        </m:fPr>
                        <m:num>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𝑦</m:t>
                              </m:r>
                            </m:e>
                          </m:acc>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𝑧</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den>
                      </m:f>
                      <m:f>
                        <m:fPr>
                          <m:ctrlPr>
                            <a:rPr lang="pt-BR" i="1">
                              <a:latin typeface="Cambria Math" panose="02040503050406030204" pitchFamily="18" charset="0"/>
                            </a:rPr>
                          </m:ctrlPr>
                        </m:fPr>
                        <m:num>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1</m:t>
                              </m:r>
                            </m:sub>
                          </m:sSub>
                        </m:num>
                        <m:den>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1</m:t>
                              </m:r>
                            </m:sub>
                          </m:sSub>
                        </m:den>
                      </m:f>
                      <m:r>
                        <a:rPr lang="pt-BR" b="0" i="1" smtClean="0">
                          <a:latin typeface="Cambria Math" panose="02040503050406030204" pitchFamily="18" charset="0"/>
                        </a:rPr>
                        <m:t>.</m:t>
                      </m:r>
                    </m:oMath>
                  </m:oMathPara>
                </a14:m>
                <a:endParaRPr lang="pt-BR" dirty="0"/>
              </a:p>
              <a:p>
                <a:r>
                  <a:rPr lang="pt-BR" dirty="0"/>
                  <a:t>A derivada da função sigmoide é no máximo igual a 0.25.</a:t>
                </a:r>
              </a:p>
              <a:p>
                <a:r>
                  <a:rPr lang="pt-BR" dirty="0"/>
                  <a:t>Assim, por exemplo, a primeira camada de uma rede neural com </a:t>
                </a:r>
                <a14:m>
                  <m:oMath xmlns:m="http://schemas.openxmlformats.org/officeDocument/2006/math">
                    <m:r>
                      <a:rPr lang="pt-BR" i="1">
                        <a:latin typeface="Cambria Math" panose="02040503050406030204" pitchFamily="18" charset="0"/>
                      </a:rPr>
                      <m:t>𝑀</m:t>
                    </m:r>
                  </m:oMath>
                </a14:m>
                <a:r>
                  <a:rPr lang="pt-BR" dirty="0"/>
                  <a:t> camadas, terá as derivadas parciais da função de erro em relação a seus pesos compostas pela multiplicação de </a:t>
                </a:r>
                <a14:m>
                  <m:oMath xmlns:m="http://schemas.openxmlformats.org/officeDocument/2006/math">
                    <m:r>
                      <a:rPr lang="pt-BR" b="0" i="1" smtClean="0">
                        <a:latin typeface="Cambria Math" panose="02040503050406030204" pitchFamily="18" charset="0"/>
                      </a:rPr>
                      <m:t>𝑀</m:t>
                    </m:r>
                  </m:oMath>
                </a14:m>
                <a:r>
                  <a:rPr lang="pt-BR" dirty="0"/>
                  <a:t> termos no máximo iguais a 0.25.</a:t>
                </a:r>
              </a:p>
              <a:p>
                <a:r>
                  <a:rPr lang="pt-BR" dirty="0"/>
                  <a:t>Isso faz com que as primeiras camadas aprendam lentamente ou nem aprendam</a:t>
                </a:r>
                <a:r>
                  <a:rPr lang="pt-BR"/>
                  <a:t>, pois </a:t>
                </a:r>
                <a:r>
                  <a:rPr lang="pt-BR" dirty="0"/>
                  <a:t>têm derivadas muito pequenas, tendendo </a:t>
                </a:r>
                <a:r>
                  <a:rPr lang="pt-BR"/>
                  <a:t>a zero.</a:t>
                </a: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68DBA540-3B58-4BC7-B375-23ABBBC057D3}"/>
                  </a:ext>
                </a:extLst>
              </p:cNvPr>
              <p:cNvSpPr>
                <a:spLocks noGrp="1" noRot="1" noChangeAspect="1" noMove="1" noResize="1" noEditPoints="1" noAdjustHandles="1" noChangeArrowheads="1" noChangeShapeType="1" noTextEdit="1"/>
              </p:cNvSpPr>
              <p:nvPr>
                <p:ph idx="1"/>
              </p:nvPr>
            </p:nvSpPr>
            <p:spPr>
              <a:xfrm>
                <a:off x="838200" y="1898618"/>
                <a:ext cx="11140439" cy="4959382"/>
              </a:xfrm>
              <a:blipFill>
                <a:blip r:embed="rId3"/>
                <a:stretch>
                  <a:fillRect l="-985"/>
                </a:stretch>
              </a:blipFill>
            </p:spPr>
            <p:txBody>
              <a:bodyPr/>
              <a:lstStyle/>
              <a:p>
                <a:r>
                  <a:rPr lang="pt-BR">
                    <a:noFill/>
                  </a:rPr>
                  <a:t> </a:t>
                </a:r>
              </a:p>
            </p:txBody>
          </p:sp>
        </mc:Fallback>
      </mc:AlternateContent>
      <p:sp>
        <p:nvSpPr>
          <p:cNvPr id="15" name="Elipse 14">
            <a:extLst>
              <a:ext uri="{FF2B5EF4-FFF2-40B4-BE49-F238E27FC236}">
                <a16:creationId xmlns:a16="http://schemas.microsoft.com/office/drawing/2014/main" id="{E4EBB7CB-9B70-401A-B744-8CD1F89E3BB9}"/>
              </a:ext>
            </a:extLst>
          </p:cNvPr>
          <p:cNvSpPr/>
          <p:nvPr/>
        </p:nvSpPr>
        <p:spPr>
          <a:xfrm>
            <a:off x="6435850" y="1830822"/>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ixaDeTexto 17">
            <a:extLst>
              <a:ext uri="{FF2B5EF4-FFF2-40B4-BE49-F238E27FC236}">
                <a16:creationId xmlns:a16="http://schemas.microsoft.com/office/drawing/2014/main" id="{0DE351C4-0752-4411-9A3E-0EEE16B7BAF9}"/>
              </a:ext>
            </a:extLst>
          </p:cNvPr>
          <p:cNvSpPr txBox="1"/>
          <p:nvPr/>
        </p:nvSpPr>
        <p:spPr>
          <a:xfrm>
            <a:off x="9158785" y="781039"/>
            <a:ext cx="2889503" cy="307777"/>
          </a:xfrm>
          <a:prstGeom prst="rect">
            <a:avLst/>
          </a:prstGeom>
          <a:noFill/>
        </p:spPr>
        <p:txBody>
          <a:bodyPr wrap="square" rtlCol="0">
            <a:spAutoFit/>
          </a:bodyPr>
          <a:lstStyle/>
          <a:p>
            <a:pPr algn="ctr"/>
            <a:r>
              <a:rPr lang="en-US" sz="1400" dirty="0" err="1"/>
              <a:t>Derivada</a:t>
            </a:r>
            <a:r>
              <a:rPr lang="en-US" sz="1400" dirty="0"/>
              <a:t> da </a:t>
            </a:r>
            <a:r>
              <a:rPr lang="en-US" sz="1400" dirty="0" err="1"/>
              <a:t>função</a:t>
            </a:r>
            <a:r>
              <a:rPr lang="en-US" sz="1400" dirty="0"/>
              <a:t> de </a:t>
            </a:r>
            <a:r>
              <a:rPr lang="en-US" sz="1400" dirty="0" err="1"/>
              <a:t>ativação</a:t>
            </a:r>
            <a:endParaRPr lang="en-US" sz="1400" dirty="0"/>
          </a:p>
        </p:txBody>
      </p:sp>
      <p:cxnSp>
        <p:nvCxnSpPr>
          <p:cNvPr id="20" name="Conector de Seta Reta 19">
            <a:extLst>
              <a:ext uri="{FF2B5EF4-FFF2-40B4-BE49-F238E27FC236}">
                <a16:creationId xmlns:a16="http://schemas.microsoft.com/office/drawing/2014/main" id="{938A7AF6-E11B-41A9-AA12-497491ADD98E}"/>
              </a:ext>
            </a:extLst>
          </p:cNvPr>
          <p:cNvCxnSpPr>
            <a:cxnSpLocks/>
            <a:endCxn id="26" idx="1"/>
          </p:cNvCxnSpPr>
          <p:nvPr/>
        </p:nvCxnSpPr>
        <p:spPr>
          <a:xfrm flipV="1">
            <a:off x="6227064" y="2310629"/>
            <a:ext cx="2492319" cy="58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10310FC-5CF6-4BC7-A656-570DA30A65D9}"/>
              </a:ext>
            </a:extLst>
          </p:cNvPr>
          <p:cNvCxnSpPr>
            <a:cxnSpLocks/>
            <a:stCxn id="12" idx="0"/>
            <a:endCxn id="26" idx="1"/>
          </p:cNvCxnSpPr>
          <p:nvPr/>
        </p:nvCxnSpPr>
        <p:spPr>
          <a:xfrm flipV="1">
            <a:off x="7471582" y="2310629"/>
            <a:ext cx="1247801" cy="56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E3BC92-DCED-4F47-B961-CD529C513E92}"/>
              </a:ext>
            </a:extLst>
          </p:cNvPr>
          <p:cNvCxnSpPr>
            <a:cxnSpLocks/>
            <a:stCxn id="15" idx="0"/>
            <a:endCxn id="26" idx="1"/>
          </p:cNvCxnSpPr>
          <p:nvPr/>
        </p:nvCxnSpPr>
        <p:spPr>
          <a:xfrm>
            <a:off x="6829805" y="1830822"/>
            <a:ext cx="1889578" cy="47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m 25">
            <a:extLst>
              <a:ext uri="{FF2B5EF4-FFF2-40B4-BE49-F238E27FC236}">
                <a16:creationId xmlns:a16="http://schemas.microsoft.com/office/drawing/2014/main" id="{63AECB77-C03B-47D6-9FCF-1CB34C247480}"/>
              </a:ext>
            </a:extLst>
          </p:cNvPr>
          <p:cNvPicPr>
            <a:picLocks noChangeAspect="1"/>
          </p:cNvPicPr>
          <p:nvPr/>
        </p:nvPicPr>
        <p:blipFill rotWithShape="1">
          <a:blip r:embed="rId4"/>
          <a:srcRect l="2206" r="8436"/>
          <a:stretch/>
        </p:blipFill>
        <p:spPr>
          <a:xfrm>
            <a:off x="8719383" y="876243"/>
            <a:ext cx="3417948" cy="2868771"/>
          </a:xfrm>
          <a:prstGeom prst="rect">
            <a:avLst/>
          </a:prstGeom>
        </p:spPr>
      </p:pic>
      <p:sp>
        <p:nvSpPr>
          <p:cNvPr id="11" name="Elipse 10">
            <a:extLst>
              <a:ext uri="{FF2B5EF4-FFF2-40B4-BE49-F238E27FC236}">
                <a16:creationId xmlns:a16="http://schemas.microsoft.com/office/drawing/2014/main" id="{93F4B882-25A1-3C0A-BADE-364176B67E38}"/>
              </a:ext>
            </a:extLst>
          </p:cNvPr>
          <p:cNvSpPr/>
          <p:nvPr/>
        </p:nvSpPr>
        <p:spPr>
          <a:xfrm>
            <a:off x="5807933" y="2892553"/>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A6049913-C980-99D8-94B6-46E929287851}"/>
              </a:ext>
            </a:extLst>
          </p:cNvPr>
          <p:cNvSpPr/>
          <p:nvPr/>
        </p:nvSpPr>
        <p:spPr>
          <a:xfrm>
            <a:off x="7077627" y="2874265"/>
            <a:ext cx="787909" cy="104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19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Anexo II: Adam</a:t>
            </a:r>
          </a:p>
        </p:txBody>
      </p:sp>
    </p:spTree>
    <p:extLst>
      <p:ext uri="{BB962C8B-B14F-4D97-AF65-F5344CB8AC3E}">
        <p14:creationId xmlns:p14="http://schemas.microsoft.com/office/powerpoint/2010/main" val="1382253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p:sp>
        <p:nvSpPr>
          <p:cNvPr id="3" name="Espaço Reservado para Conteúdo 2"/>
          <p:cNvSpPr>
            <a:spLocks noGrp="1"/>
          </p:cNvSpPr>
          <p:nvPr>
            <p:ph idx="1"/>
          </p:nvPr>
        </p:nvSpPr>
        <p:spPr>
          <a:xfrm>
            <a:off x="5870448" y="1825624"/>
            <a:ext cx="6172200" cy="5032375"/>
          </a:xfrm>
        </p:spPr>
        <p:txBody>
          <a:bodyPr>
            <a:normAutofit/>
          </a:bodyPr>
          <a:lstStyle/>
          <a:p>
            <a:pPr marL="285750" indent="-285750"/>
            <a:r>
              <a:rPr lang="pt-BR" dirty="0"/>
              <a:t>Usa </a:t>
            </a:r>
            <a:r>
              <a:rPr lang="pt-BR" b="1" i="1" dirty="0"/>
              <a:t>médias móveis exponencialmente decrescentes </a:t>
            </a:r>
            <a:r>
              <a:rPr lang="pt-BR" dirty="0"/>
              <a:t>dos gradientes anteriores e de seus quadrados para atualizar os pesos do modelo.</a:t>
            </a:r>
          </a:p>
          <a:p>
            <a:pPr marL="285750" indent="-285750"/>
            <a:r>
              <a:rPr lang="pt-BR" dirty="0"/>
              <a:t>A média dos gradientes anteriores suaviza as atualizações e acelera a convergência, principalmente quando usado com </a:t>
            </a:r>
            <a:r>
              <a:rPr lang="pt-BR" b="1" i="1" dirty="0"/>
              <a:t>estimativas estocásticas do vetor gradiente.</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897E57C8-2FF1-71F5-ADE7-0C75D5F4D531}"/>
                  </a:ext>
                </a:extLst>
              </p:cNvPr>
              <p:cNvSpPr txBox="1"/>
              <p:nvPr/>
            </p:nvSpPr>
            <p:spPr>
              <a:xfrm>
                <a:off x="149352" y="2395704"/>
                <a:ext cx="5446775" cy="31630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i="1" smtClean="0">
                          <a:latin typeface="Cambria Math" panose="02040503050406030204" pitchFamily="18" charset="0"/>
                          <a:ea typeface="Cambria Math" panose="02040503050406030204" pitchFamily="18" charset="0"/>
                        </a:rPr>
                        <m:t>𝑎</m:t>
                      </m:r>
                      <m:r>
                        <a:rPr lang="en-US"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f>
                        <m:fPr>
                          <m:ctrlPr>
                            <a:rPr lang="pt-BR" sz="2800" i="1">
                              <a:latin typeface="Cambria Math" panose="02040503050406030204" pitchFamily="18" charset="0"/>
                              <a:ea typeface="Cambria Math" panose="02040503050406030204" pitchFamily="18" charset="0"/>
                            </a:rPr>
                          </m:ctrlPr>
                        </m:fPr>
                        <m:num>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𝛼</m:t>
                              </m:r>
                            </m:e>
                            <m:sub>
                              <m:r>
                                <a:rPr lang="pt-BR" sz="2800" i="1">
                                  <a:latin typeface="Cambria Math" panose="02040503050406030204" pitchFamily="18" charset="0"/>
                                  <a:ea typeface="Cambria Math" panose="02040503050406030204" pitchFamily="18" charset="0"/>
                                </a:rPr>
                                <m:t>0</m:t>
                              </m:r>
                            </m:sub>
                          </m:sSub>
                        </m:num>
                        <m:den>
                          <m:rad>
                            <m:radPr>
                              <m:degHide m:val="on"/>
                              <m:ctrlPr>
                                <a:rPr lang="pt-BR" sz="2800" i="1">
                                  <a:latin typeface="Cambria Math" panose="02040503050406030204" pitchFamily="18" charset="0"/>
                                  <a:ea typeface="Cambria Math" panose="02040503050406030204" pitchFamily="18" charset="0"/>
                                </a:rPr>
                              </m:ctrlPr>
                            </m:radPr>
                            <m:deg/>
                            <m:e>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𝑣</m:t>
                                  </m:r>
                                </m:e>
                              </m:acc>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𝜀</m:t>
                              </m:r>
                            </m:e>
                          </m:rad>
                        </m:den>
                      </m:f>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𝑚</m:t>
                          </m:r>
                        </m:e>
                      </m:acc>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𝑚</m:t>
                          </m:r>
                        </m:e>
                      </m:acc>
                      <m:r>
                        <a:rPr lang="pt-BR" sz="2800" i="1">
                          <a:latin typeface="Cambria Math" panose="02040503050406030204" pitchFamily="18" charset="0"/>
                          <a:ea typeface="Cambria Math" panose="02040503050406030204" pitchFamily="18" charset="0"/>
                        </a:rPr>
                        <m:t>=</m:t>
                      </m:r>
                      <m:f>
                        <m:fPr>
                          <m:type m:val="skw"/>
                          <m:ctrlPr>
                            <a:rPr lang="pt-BR" sz="2800" i="1">
                              <a:latin typeface="Cambria Math" panose="02040503050406030204" pitchFamily="18" charset="0"/>
                              <a:ea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𝑚</m:t>
                          </m:r>
                        </m:num>
                        <m:den>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p>
                                <m:sSupPr>
                                  <m:ctrlPr>
                                    <a:rPr lang="pt-BR" sz="2800" i="1">
                                      <a:latin typeface="Cambria Math" panose="02040503050406030204" pitchFamily="18" charset="0"/>
                                      <a:ea typeface="Cambria Math" panose="02040503050406030204" pitchFamily="18" charset="0"/>
                                    </a:rPr>
                                  </m:ctrlPr>
                                </m:sSupPr>
                                <m:e>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e>
                                <m:sup>
                                  <m:r>
                                    <a:rPr lang="pt-BR" sz="2800" i="1">
                                      <a:latin typeface="Cambria Math" panose="02040503050406030204" pitchFamily="18" charset="0"/>
                                      <a:ea typeface="Cambria Math" panose="02040503050406030204" pitchFamily="18" charset="0"/>
                                    </a:rPr>
                                    <m:t>𝑡</m:t>
                                  </m:r>
                                </m:sup>
                              </m:sSup>
                            </m:e>
                          </m:d>
                        </m:den>
                      </m:f>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sz="2800" i="1">
                              <a:latin typeface="Cambria Math" panose="02040503050406030204" pitchFamily="18" charset="0"/>
                              <a:ea typeface="Cambria Math" panose="02040503050406030204" pitchFamily="18" charset="0"/>
                            </a:rPr>
                          </m:ctrlPr>
                        </m:accPr>
                        <m:e>
                          <m:r>
                            <a:rPr lang="pt-BR" sz="2800" i="1">
                              <a:latin typeface="Cambria Math" panose="02040503050406030204" pitchFamily="18" charset="0"/>
                              <a:ea typeface="Cambria Math" panose="02040503050406030204" pitchFamily="18" charset="0"/>
                            </a:rPr>
                            <m:t>𝑣</m:t>
                          </m:r>
                        </m:e>
                      </m:acc>
                      <m:r>
                        <a:rPr lang="pt-BR" sz="2800" i="1">
                          <a:latin typeface="Cambria Math" panose="02040503050406030204" pitchFamily="18" charset="0"/>
                          <a:ea typeface="Cambria Math" panose="02040503050406030204" pitchFamily="18" charset="0"/>
                        </a:rPr>
                        <m:t>=</m:t>
                      </m:r>
                      <m:f>
                        <m:fPr>
                          <m:type m:val="skw"/>
                          <m:ctrlPr>
                            <a:rPr lang="pt-BR" sz="2800" i="1">
                              <a:latin typeface="Cambria Math" panose="02040503050406030204" pitchFamily="18" charset="0"/>
                              <a:ea typeface="Cambria Math" panose="02040503050406030204" pitchFamily="18" charset="0"/>
                            </a:rPr>
                          </m:ctrlPr>
                        </m:fPr>
                        <m:num>
                          <m:r>
                            <a:rPr lang="pt-BR" sz="2800" i="1">
                              <a:latin typeface="Cambria Math" panose="02040503050406030204" pitchFamily="18" charset="0"/>
                              <a:ea typeface="Cambria Math" panose="02040503050406030204" pitchFamily="18" charset="0"/>
                            </a:rPr>
                            <m:t>𝑣</m:t>
                          </m:r>
                        </m:num>
                        <m:den>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p>
                                <m:sSupPr>
                                  <m:ctrlPr>
                                    <a:rPr lang="pt-BR" sz="2800" i="1">
                                      <a:latin typeface="Cambria Math" panose="02040503050406030204" pitchFamily="18" charset="0"/>
                                      <a:ea typeface="Cambria Math" panose="02040503050406030204" pitchFamily="18" charset="0"/>
                                    </a:rPr>
                                  </m:ctrlPr>
                                </m:sSupPr>
                                <m:e>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e>
                                <m:sup>
                                  <m:r>
                                    <a:rPr lang="pt-BR" sz="2800" i="1">
                                      <a:latin typeface="Cambria Math" panose="02040503050406030204" pitchFamily="18" charset="0"/>
                                      <a:ea typeface="Cambria Math" panose="02040503050406030204" pitchFamily="18" charset="0"/>
                                    </a:rPr>
                                    <m:t>𝑡</m:t>
                                  </m:r>
                                </m:sup>
                              </m:sSup>
                            </m:e>
                          </m:d>
                        </m:den>
                      </m:f>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 ←</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1</m:t>
                              </m:r>
                            </m:sub>
                          </m:sSub>
                        </m:e>
                      </m:d>
                      <m:r>
                        <a:rPr lang="pt-BR" sz="2800" i="1">
                          <a:latin typeface="Cambria Math" panose="02040503050406030204" pitchFamily="18" charset="0"/>
                          <a:ea typeface="Cambria Math" panose="02040503050406030204" pitchFamily="18" charset="0"/>
                        </a:rPr>
                        <m:t>𝛻</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𝐽</m:t>
                          </m:r>
                        </m:e>
                        <m:sub>
                          <m:r>
                            <a:rPr lang="pt-BR" sz="2800" i="1">
                              <a:latin typeface="Cambria Math" panose="02040503050406030204" pitchFamily="18" charset="0"/>
                              <a:ea typeface="Cambria Math" panose="02040503050406030204" pitchFamily="18" charset="0"/>
                            </a:rPr>
                            <m:t>𝑒</m:t>
                          </m:r>
                        </m:sub>
                      </m:sSub>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ea typeface="Cambria Math" panose="02040503050406030204" pitchFamily="18" charset="0"/>
                        </a:rPr>
                        <m:t>𝑣</m:t>
                      </m:r>
                      <m:r>
                        <a:rPr lang="pt-BR" sz="2800" i="1">
                          <a:latin typeface="Cambria Math" panose="02040503050406030204" pitchFamily="18" charset="0"/>
                          <a:ea typeface="Cambria Math" panose="02040503050406030204" pitchFamily="18" charset="0"/>
                        </a:rPr>
                        <m:t> ←</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r>
                        <a:rPr lang="pt-BR" sz="2800" i="1">
                          <a:latin typeface="Cambria Math" panose="02040503050406030204" pitchFamily="18" charset="0"/>
                          <a:ea typeface="Cambria Math" panose="02040503050406030204" pitchFamily="18" charset="0"/>
                        </a:rPr>
                        <m:t>𝑣</m:t>
                      </m:r>
                      <m:r>
                        <a:rPr lang="pt-BR" sz="2800" i="1">
                          <a:latin typeface="Cambria Math" panose="02040503050406030204" pitchFamily="18" charset="0"/>
                          <a:ea typeface="Cambria Math" panose="02040503050406030204" pitchFamily="18" charset="0"/>
                        </a:rPr>
                        <m:t>+</m:t>
                      </m:r>
                      <m:sSup>
                        <m:sSupPr>
                          <m:ctrlPr>
                            <a:rPr lang="pt-BR" sz="2800" i="1">
                              <a:latin typeface="Cambria Math" panose="02040503050406030204" pitchFamily="18" charset="0"/>
                              <a:ea typeface="Cambria Math" panose="02040503050406030204" pitchFamily="18" charset="0"/>
                            </a:rPr>
                          </m:ctrlPr>
                        </m:sSupPr>
                        <m:e>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1−</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𝛽</m:t>
                                  </m:r>
                                </m:e>
                                <m:sub>
                                  <m:r>
                                    <a:rPr lang="pt-BR" sz="2800" i="1">
                                      <a:latin typeface="Cambria Math" panose="02040503050406030204" pitchFamily="18" charset="0"/>
                                      <a:ea typeface="Cambria Math" panose="02040503050406030204" pitchFamily="18" charset="0"/>
                                    </a:rPr>
                                    <m:t>2</m:t>
                                  </m:r>
                                </m:sub>
                              </m:sSub>
                            </m:e>
                          </m:d>
                          <m:d>
                            <m:dPr>
                              <m:begChr m:val="["/>
                              <m:endChr m:val="]"/>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m:t>
                              </m:r>
                              <m:sSub>
                                <m:sSubPr>
                                  <m:ctrlPr>
                                    <a:rPr lang="pt-BR" sz="2800" i="1">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𝐽</m:t>
                                  </m:r>
                                </m:e>
                                <m:sub>
                                  <m:r>
                                    <a:rPr lang="pt-BR" sz="2800" i="1">
                                      <a:latin typeface="Cambria Math" panose="02040503050406030204" pitchFamily="18" charset="0"/>
                                      <a:ea typeface="Cambria Math" panose="02040503050406030204" pitchFamily="18" charset="0"/>
                                    </a:rPr>
                                    <m:t>𝑒</m:t>
                                  </m:r>
                                </m:sub>
                              </m:sSub>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𝑎</m:t>
                              </m:r>
                              <m:r>
                                <a:rPr lang="pt-BR" sz="2800" i="1">
                                  <a:latin typeface="Cambria Math" panose="02040503050406030204" pitchFamily="18" charset="0"/>
                                  <a:ea typeface="Cambria Math" panose="02040503050406030204" pitchFamily="18" charset="0"/>
                                </a:rPr>
                                <m:t>)</m:t>
                              </m:r>
                              <m:r>
                                <m:rPr>
                                  <m:nor/>
                                </m:rPr>
                                <a:rPr lang="pt-BR" sz="2800" i="1" dirty="0">
                                  <a:latin typeface="Cambria Math" panose="02040503050406030204" pitchFamily="18" charset="0"/>
                                  <a:ea typeface="Cambria Math" panose="02040503050406030204" pitchFamily="18" charset="0"/>
                                </a:rPr>
                                <m:t> </m:t>
                              </m:r>
                            </m:e>
                          </m:d>
                        </m:e>
                        <m:sup>
                          <m:r>
                            <a:rPr lang="pt-BR" sz="2800" i="1">
                              <a:latin typeface="Cambria Math" panose="02040503050406030204" pitchFamily="18" charset="0"/>
                              <a:ea typeface="Cambria Math" panose="02040503050406030204" pitchFamily="18" charset="0"/>
                            </a:rPr>
                            <m:t>2</m:t>
                          </m:r>
                        </m:sup>
                      </m:sSup>
                    </m:oMath>
                  </m:oMathPara>
                </a14:m>
                <a:endParaRPr lang="pt-BR" sz="2800" dirty="0"/>
              </a:p>
            </p:txBody>
          </p:sp>
        </mc:Choice>
        <mc:Fallback xmlns="">
          <p:sp>
            <p:nvSpPr>
              <p:cNvPr id="11" name="CaixaDeTexto 10">
                <a:extLst>
                  <a:ext uri="{FF2B5EF4-FFF2-40B4-BE49-F238E27FC236}">
                    <a16:creationId xmlns:a16="http://schemas.microsoft.com/office/drawing/2014/main" id="{897E57C8-2FF1-71F5-ADE7-0C75D5F4D531}"/>
                  </a:ext>
                </a:extLst>
              </p:cNvPr>
              <p:cNvSpPr txBox="1">
                <a:spLocks noRot="1" noChangeAspect="1" noMove="1" noResize="1" noEditPoints="1" noAdjustHandles="1" noChangeArrowheads="1" noChangeShapeType="1" noTextEdit="1"/>
              </p:cNvSpPr>
              <p:nvPr/>
            </p:nvSpPr>
            <p:spPr>
              <a:xfrm>
                <a:off x="149352" y="2395704"/>
                <a:ext cx="5446775" cy="3163045"/>
              </a:xfrm>
              <a:prstGeom prst="rect">
                <a:avLst/>
              </a:prstGeom>
              <a:blipFill>
                <a:blip r:embed="rId3"/>
                <a:stretch>
                  <a:fillRect/>
                </a:stretch>
              </a:blipFill>
            </p:spPr>
            <p:txBody>
              <a:bodyPr/>
              <a:lstStyle/>
              <a:p>
                <a:r>
                  <a:rPr lang="pt-BR">
                    <a:noFill/>
                  </a:rPr>
                  <a:t> </a:t>
                </a:r>
              </a:p>
            </p:txBody>
          </p:sp>
        </mc:Fallback>
      </mc:AlternateContent>
      <p:sp>
        <p:nvSpPr>
          <p:cNvPr id="12" name="TextBox 13">
            <a:extLst>
              <a:ext uri="{FF2B5EF4-FFF2-40B4-BE49-F238E27FC236}">
                <a16:creationId xmlns:a16="http://schemas.microsoft.com/office/drawing/2014/main" id="{5EB0A2D9-C3BD-C4CA-2F50-EB3A21C583F8}"/>
              </a:ext>
            </a:extLst>
          </p:cNvPr>
          <p:cNvSpPr txBox="1"/>
          <p:nvPr/>
        </p:nvSpPr>
        <p:spPr>
          <a:xfrm>
            <a:off x="2478024" y="1798168"/>
            <a:ext cx="2020824" cy="430887"/>
          </a:xfrm>
          <a:prstGeom prst="rect">
            <a:avLst/>
          </a:prstGeom>
          <a:noFill/>
        </p:spPr>
        <p:txBody>
          <a:bodyPr wrap="square" rtlCol="0">
            <a:spAutoFit/>
          </a:bodyPr>
          <a:lstStyle/>
          <a:p>
            <a:pPr algn="ctr"/>
            <a:r>
              <a:rPr lang="pt-BR" sz="1100" dirty="0"/>
              <a:t>Um passo adaptativo para cada elemento do vetor gradiente. </a:t>
            </a:r>
          </a:p>
        </p:txBody>
      </p:sp>
      <p:cxnSp>
        <p:nvCxnSpPr>
          <p:cNvPr id="15" name="Straight Arrow Connector 15">
            <a:extLst>
              <a:ext uri="{FF2B5EF4-FFF2-40B4-BE49-F238E27FC236}">
                <a16:creationId xmlns:a16="http://schemas.microsoft.com/office/drawing/2014/main" id="{AD729B27-1D8B-6B87-C564-B1010060C601}"/>
              </a:ext>
            </a:extLst>
          </p:cNvPr>
          <p:cNvCxnSpPr>
            <a:cxnSpLocks/>
          </p:cNvCxnSpPr>
          <p:nvPr/>
        </p:nvCxnSpPr>
        <p:spPr>
          <a:xfrm flipH="1">
            <a:off x="3366197" y="2206541"/>
            <a:ext cx="154111" cy="2424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C2432442-E212-88E2-D323-FFD8566821D5}"/>
              </a:ext>
            </a:extLst>
          </p:cNvPr>
          <p:cNvSpPr/>
          <p:nvPr/>
        </p:nvSpPr>
        <p:spPr>
          <a:xfrm>
            <a:off x="2838659" y="2469356"/>
            <a:ext cx="1055077" cy="8167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Box 13">
            <a:extLst>
              <a:ext uri="{FF2B5EF4-FFF2-40B4-BE49-F238E27FC236}">
                <a16:creationId xmlns:a16="http://schemas.microsoft.com/office/drawing/2014/main" id="{DC7FEBBB-1D5B-C825-6562-A1DE757D9340}"/>
              </a:ext>
            </a:extLst>
          </p:cNvPr>
          <p:cNvSpPr txBox="1"/>
          <p:nvPr/>
        </p:nvSpPr>
        <p:spPr>
          <a:xfrm>
            <a:off x="0" y="5836188"/>
            <a:ext cx="1749942" cy="600164"/>
          </a:xfrm>
          <a:prstGeom prst="rect">
            <a:avLst/>
          </a:prstGeom>
          <a:noFill/>
        </p:spPr>
        <p:txBody>
          <a:bodyPr wrap="square" rtlCol="0">
            <a:spAutoFit/>
          </a:bodyPr>
          <a:lstStyle/>
          <a:p>
            <a:pPr algn="ctr"/>
            <a:r>
              <a:rPr lang="pt-BR" sz="1100" dirty="0"/>
              <a:t>Estimativa do momento de segunda ordem (variância não-centralizada).</a:t>
            </a:r>
          </a:p>
        </p:txBody>
      </p:sp>
      <p:cxnSp>
        <p:nvCxnSpPr>
          <p:cNvPr id="20" name="Straight Arrow Connector 15">
            <a:extLst>
              <a:ext uri="{FF2B5EF4-FFF2-40B4-BE49-F238E27FC236}">
                <a16:creationId xmlns:a16="http://schemas.microsoft.com/office/drawing/2014/main" id="{C24A242A-2F83-03DB-CED9-61F389BB178F}"/>
              </a:ext>
            </a:extLst>
          </p:cNvPr>
          <p:cNvCxnSpPr>
            <a:cxnSpLocks/>
            <a:stCxn id="21" idx="2"/>
          </p:cNvCxnSpPr>
          <p:nvPr/>
        </p:nvCxnSpPr>
        <p:spPr>
          <a:xfrm>
            <a:off x="772668" y="4440230"/>
            <a:ext cx="92964" cy="2597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13">
            <a:extLst>
              <a:ext uri="{FF2B5EF4-FFF2-40B4-BE49-F238E27FC236}">
                <a16:creationId xmlns:a16="http://schemas.microsoft.com/office/drawing/2014/main" id="{DCFA9FA0-BF78-8F4E-D5E4-BCFE75FB7375}"/>
              </a:ext>
            </a:extLst>
          </p:cNvPr>
          <p:cNvSpPr txBox="1"/>
          <p:nvPr/>
        </p:nvSpPr>
        <p:spPr>
          <a:xfrm>
            <a:off x="27432" y="3840066"/>
            <a:ext cx="1490472" cy="600164"/>
          </a:xfrm>
          <a:prstGeom prst="rect">
            <a:avLst/>
          </a:prstGeom>
          <a:noFill/>
        </p:spPr>
        <p:txBody>
          <a:bodyPr wrap="square" rtlCol="0">
            <a:spAutoFit/>
          </a:bodyPr>
          <a:lstStyle/>
          <a:p>
            <a:pPr algn="ctr"/>
            <a:r>
              <a:rPr lang="pt-BR" sz="1100" dirty="0"/>
              <a:t>Estimativa do momento de primeira ordem (média).</a:t>
            </a:r>
          </a:p>
        </p:txBody>
      </p:sp>
      <p:cxnSp>
        <p:nvCxnSpPr>
          <p:cNvPr id="22" name="Straight Arrow Connector 15">
            <a:extLst>
              <a:ext uri="{FF2B5EF4-FFF2-40B4-BE49-F238E27FC236}">
                <a16:creationId xmlns:a16="http://schemas.microsoft.com/office/drawing/2014/main" id="{55A628A8-6022-71B8-8FC5-0304E2A878AD}"/>
              </a:ext>
            </a:extLst>
          </p:cNvPr>
          <p:cNvCxnSpPr>
            <a:cxnSpLocks/>
            <a:stCxn id="19" idx="0"/>
          </p:cNvCxnSpPr>
          <p:nvPr/>
        </p:nvCxnSpPr>
        <p:spPr>
          <a:xfrm flipH="1" flipV="1">
            <a:off x="745236" y="5471586"/>
            <a:ext cx="129735" cy="364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5">
                <a:extLst>
                  <a:ext uri="{FF2B5EF4-FFF2-40B4-BE49-F238E27FC236}">
                    <a16:creationId xmlns:a16="http://schemas.microsoft.com/office/drawing/2014/main" id="{3174F5FC-B723-EE8F-F75B-49FEC0F5D144}"/>
                  </a:ext>
                </a:extLst>
              </p:cNvPr>
              <p:cNvSpPr/>
              <p:nvPr/>
            </p:nvSpPr>
            <p:spPr>
              <a:xfrm>
                <a:off x="4414095" y="3275425"/>
                <a:ext cx="1456353" cy="938719"/>
              </a:xfrm>
              <a:prstGeom prst="rect">
                <a:avLst/>
              </a:prstGeom>
            </p:spPr>
            <p:txBody>
              <a:bodyPr wrap="square">
                <a:spAutoFit/>
              </a:bodyPr>
              <a:lstStyle/>
              <a:p>
                <a:pPr algn="ctr"/>
                <a14:m>
                  <m:oMath xmlns:m="http://schemas.openxmlformats.org/officeDocument/2006/math">
                    <m:r>
                      <a:rPr lang="pt-BR" sz="1100" i="1">
                        <a:latin typeface="Cambria Math" panose="02040503050406030204" pitchFamily="18" charset="0"/>
                        <a:ea typeface="Cambria Math" panose="02040503050406030204" pitchFamily="18" charset="0"/>
                      </a:rPr>
                      <m:t>𝜀</m:t>
                    </m:r>
                    <m:r>
                      <a:rPr lang="pt-BR" sz="1100" i="1">
                        <a:latin typeface="Cambria Math" panose="02040503050406030204" pitchFamily="18" charset="0"/>
                        <a:ea typeface="Cambria Math" panose="02040503050406030204" pitchFamily="18" charset="0"/>
                      </a:rPr>
                      <m:t> </m:t>
                    </m:r>
                  </m:oMath>
                </a14:m>
                <a:r>
                  <a:rPr lang="pt-BR" sz="1100" dirty="0"/>
                  <a:t>é um valor pequeno, e.g., 1e-8, que garante que não ocorra divisão por zero.</a:t>
                </a:r>
              </a:p>
            </p:txBody>
          </p:sp>
        </mc:Choice>
        <mc:Fallback xmlns="">
          <p:sp>
            <p:nvSpPr>
              <p:cNvPr id="29" name="Rectangle 5">
                <a:extLst>
                  <a:ext uri="{FF2B5EF4-FFF2-40B4-BE49-F238E27FC236}">
                    <a16:creationId xmlns:a16="http://schemas.microsoft.com/office/drawing/2014/main" id="{3174F5FC-B723-EE8F-F75B-49FEC0F5D144}"/>
                  </a:ext>
                </a:extLst>
              </p:cNvPr>
              <p:cNvSpPr>
                <a:spLocks noRot="1" noChangeAspect="1" noMove="1" noResize="1" noEditPoints="1" noAdjustHandles="1" noChangeArrowheads="1" noChangeShapeType="1" noTextEdit="1"/>
              </p:cNvSpPr>
              <p:nvPr/>
            </p:nvSpPr>
            <p:spPr>
              <a:xfrm>
                <a:off x="4414095" y="3275425"/>
                <a:ext cx="1456353" cy="938719"/>
              </a:xfrm>
              <a:prstGeom prst="rect">
                <a:avLst/>
              </a:prstGeom>
              <a:blipFill>
                <a:blip r:embed="rId4"/>
                <a:stretch>
                  <a:fillRect r="-2092" b="-3247"/>
                </a:stretch>
              </a:blipFill>
            </p:spPr>
            <p:txBody>
              <a:bodyPr/>
              <a:lstStyle/>
              <a:p>
                <a:r>
                  <a:rPr lang="pt-BR">
                    <a:noFill/>
                  </a:rPr>
                  <a:t> </a:t>
                </a:r>
              </a:p>
            </p:txBody>
          </p:sp>
        </mc:Fallback>
      </mc:AlternateContent>
      <p:cxnSp>
        <p:nvCxnSpPr>
          <p:cNvPr id="30" name="Straight Arrow Connector 15">
            <a:extLst>
              <a:ext uri="{FF2B5EF4-FFF2-40B4-BE49-F238E27FC236}">
                <a16:creationId xmlns:a16="http://schemas.microsoft.com/office/drawing/2014/main" id="{E4EACAC2-564D-AC14-6544-A660A447096F}"/>
              </a:ext>
            </a:extLst>
          </p:cNvPr>
          <p:cNvCxnSpPr>
            <a:cxnSpLocks/>
          </p:cNvCxnSpPr>
          <p:nvPr/>
        </p:nvCxnSpPr>
        <p:spPr>
          <a:xfrm flipH="1" flipV="1">
            <a:off x="3893736" y="3140489"/>
            <a:ext cx="605112" cy="206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943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p:sp>
        <p:nvSpPr>
          <p:cNvPr id="3" name="Espaço Reservado para Conteúdo 2"/>
          <p:cNvSpPr>
            <a:spLocks noGrp="1"/>
          </p:cNvSpPr>
          <p:nvPr>
            <p:ph idx="1"/>
          </p:nvPr>
        </p:nvSpPr>
        <p:spPr>
          <a:xfrm>
            <a:off x="5870448" y="1825624"/>
            <a:ext cx="6172200" cy="5032375"/>
          </a:xfrm>
        </p:spPr>
        <p:txBody>
          <a:bodyPr>
            <a:normAutofit/>
          </a:bodyPr>
          <a:lstStyle/>
          <a:p>
            <a:pPr marL="285750" indent="-285750"/>
            <a:r>
              <a:rPr lang="pt-BR" dirty="0"/>
              <a:t>Em regiões íngremes, reduz rapidamente o passo de aprendizagem, pois os valores das derivadas (taxa de variação) são grandes.</a:t>
            </a:r>
          </a:p>
          <a:p>
            <a:pPr lvl="1">
              <a:buFont typeface="Wingdings" panose="05000000000000000000" pitchFamily="2" charset="2"/>
              <a:buChar char="§"/>
            </a:pPr>
            <a:r>
              <a:rPr lang="pt-BR" dirty="0"/>
              <a:t>Isso evita que ultrapasse o mínimo.</a:t>
            </a:r>
          </a:p>
          <a:p>
            <a:r>
              <a:rPr lang="pt-BR" dirty="0"/>
              <a:t>Em regiões planas ou quase, diminui o passo de aprendizagem muito lentamente, pois as derivadas são muito pequenas.</a:t>
            </a:r>
          </a:p>
          <a:p>
            <a:pPr lvl="1">
              <a:buFont typeface="Wingdings" panose="05000000000000000000" pitchFamily="2" charset="2"/>
              <a:buChar char="§"/>
            </a:pPr>
            <a:r>
              <a:rPr lang="pt-BR" dirty="0"/>
              <a:t>Passo permanece com valor grande, fazendo com que se caminhe mais rapidamente por essas regiões.</a:t>
            </a:r>
          </a:p>
        </p:txBody>
      </p:sp>
      <p:pic>
        <p:nvPicPr>
          <p:cNvPr id="4" name="Picture 4">
            <a:extLst>
              <a:ext uri="{FF2B5EF4-FFF2-40B4-BE49-F238E27FC236}">
                <a16:creationId xmlns:a16="http://schemas.microsoft.com/office/drawing/2014/main" id="{304935C7-FD88-4195-9AD2-FF00C2BF19DC}"/>
              </a:ext>
            </a:extLst>
          </p:cNvPr>
          <p:cNvPicPr>
            <a:picLocks noChangeAspect="1"/>
          </p:cNvPicPr>
          <p:nvPr/>
        </p:nvPicPr>
        <p:blipFill rotWithShape="1">
          <a:blip r:embed="rId3">
            <a:extLst>
              <a:ext uri="{28A0092B-C50C-407E-A947-70E740481C1C}">
                <a14:useLocalDpi xmlns:a14="http://schemas.microsoft.com/office/drawing/2010/main" val="0"/>
              </a:ext>
            </a:extLst>
          </a:blip>
          <a:srcRect t="2118" r="2530" b="4189"/>
          <a:stretch/>
        </p:blipFill>
        <p:spPr>
          <a:xfrm>
            <a:off x="838200" y="2697066"/>
            <a:ext cx="3757826" cy="2423574"/>
          </a:xfrm>
          <a:prstGeom prst="rect">
            <a:avLst/>
          </a:prstGeom>
        </p:spPr>
      </p:pic>
    </p:spTree>
    <p:extLst>
      <p:ext uri="{BB962C8B-B14F-4D97-AF65-F5344CB8AC3E}">
        <p14:creationId xmlns:p14="http://schemas.microsoft.com/office/powerpoint/2010/main" val="4019158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0" indent="0">
              <a:buNone/>
            </a:pPr>
            <a:r>
              <a:rPr lang="pt-BR" dirty="0" err="1"/>
              <a:t>Adaptive</a:t>
            </a:r>
            <a:r>
              <a:rPr lang="pt-BR" dirty="0"/>
              <a:t> </a:t>
            </a:r>
            <a:r>
              <a:rPr lang="pt-BR" dirty="0" err="1"/>
              <a:t>Moment</a:t>
            </a:r>
            <a:r>
              <a:rPr lang="pt-BR" dirty="0"/>
              <a:t> </a:t>
            </a:r>
            <a:r>
              <a:rPr lang="pt-BR" dirty="0" err="1"/>
              <a:t>Estimation</a:t>
            </a:r>
            <a:r>
              <a:rPr lang="pt-BR" dirty="0"/>
              <a:t> (Adam)</a:t>
            </a:r>
            <a:endParaRPr lang="pt-BR" i="1"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838200" y="1825624"/>
                <a:ext cx="11169580" cy="5032375"/>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0</m:t>
                              </m:r>
                            </m:sub>
                          </m:sSub>
                        </m:num>
                        <m:den>
                          <m:rad>
                            <m:radPr>
                              <m:degHide m:val="on"/>
                              <m:ctrlPr>
                                <a:rPr lang="pt-BR" i="1">
                                  <a:latin typeface="Cambria Math" panose="02040503050406030204" pitchFamily="18" charset="0"/>
                                  <a:ea typeface="Cambria Math" panose="02040503050406030204" pitchFamily="18" charset="0"/>
                                </a:rPr>
                              </m:ctrlPr>
                            </m:radPr>
                            <m:deg/>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𝑣</m:t>
                                  </m:r>
                                </m:e>
                              </m:acc>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𝜀</m:t>
                              </m:r>
                            </m:e>
                          </m:rad>
                        </m:den>
                      </m:f>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𝑚</m:t>
                          </m:r>
                        </m:e>
                      </m:acc>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𝑚</m:t>
                          </m:r>
                        </m:e>
                      </m:acc>
                      <m:r>
                        <a:rPr lang="pt-BR" i="1">
                          <a:latin typeface="Cambria Math" panose="02040503050406030204" pitchFamily="18" charset="0"/>
                          <a:ea typeface="Cambria Math" panose="02040503050406030204" pitchFamily="18" charset="0"/>
                        </a:rPr>
                        <m:t>=</m:t>
                      </m:r>
                      <m:f>
                        <m:fPr>
                          <m:type m:val="skw"/>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𝑚</m:t>
                          </m:r>
                        </m:num>
                        <m:den>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m:t>
                              </m:r>
                              <m:sSup>
                                <m:sSupPr>
                                  <m:ctrlPr>
                                    <a:rPr lang="pt-BR" i="1">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1</m:t>
                                      </m:r>
                                    </m:sub>
                                  </m:sSub>
                                </m:e>
                                <m:sup>
                                  <m:r>
                                    <a:rPr lang="pt-BR" i="1">
                                      <a:latin typeface="Cambria Math" panose="02040503050406030204" pitchFamily="18" charset="0"/>
                                      <a:ea typeface="Cambria Math" panose="02040503050406030204" pitchFamily="18" charset="0"/>
                                    </a:rPr>
                                    <m:t>𝑡</m:t>
                                  </m:r>
                                </m:sup>
                              </m:sSup>
                            </m:e>
                          </m:d>
                        </m:den>
                      </m:f>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𝑣</m:t>
                          </m:r>
                        </m:e>
                      </m:acc>
                      <m:r>
                        <a:rPr lang="pt-BR" i="1">
                          <a:latin typeface="Cambria Math" panose="02040503050406030204" pitchFamily="18" charset="0"/>
                          <a:ea typeface="Cambria Math" panose="02040503050406030204" pitchFamily="18" charset="0"/>
                        </a:rPr>
                        <m:t>=</m:t>
                      </m:r>
                      <m:f>
                        <m:fPr>
                          <m:type m:val="skw"/>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𝑣</m:t>
                          </m:r>
                        </m:num>
                        <m:den>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m:t>
                              </m:r>
                              <m:sSup>
                                <m:sSupPr>
                                  <m:ctrlPr>
                                    <a:rPr lang="pt-BR" i="1">
                                      <a:latin typeface="Cambria Math" panose="02040503050406030204" pitchFamily="18" charset="0"/>
                                      <a:ea typeface="Cambria Math" panose="02040503050406030204" pitchFamily="18" charset="0"/>
                                    </a:rPr>
                                  </m:ctrlPr>
                                </m:sSup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2</m:t>
                                      </m:r>
                                    </m:sub>
                                  </m:sSub>
                                </m:e>
                                <m:sup>
                                  <m:r>
                                    <a:rPr lang="pt-BR" i="1">
                                      <a:latin typeface="Cambria Math" panose="02040503050406030204" pitchFamily="18" charset="0"/>
                                      <a:ea typeface="Cambria Math" panose="02040503050406030204" pitchFamily="18" charset="0"/>
                                    </a:rPr>
                                    <m:t>𝑡</m:t>
                                  </m:r>
                                </m:sup>
                              </m:sSup>
                            </m:e>
                          </m:d>
                        </m:den>
                      </m:f>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𝑚</m:t>
                      </m:r>
                      <m:r>
                        <a:rPr lang="pt-BR"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1</m:t>
                              </m:r>
                            </m:sub>
                          </m:sSub>
                        </m:e>
                      </m:d>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pt-BR" i="1">
                          <a:latin typeface="Cambria Math" panose="02040503050406030204" pitchFamily="18" charset="0"/>
                          <a:ea typeface="Cambria Math" panose="02040503050406030204" pitchFamily="18" charset="0"/>
                        </a:rPr>
                        <m:t>)</m:t>
                      </m:r>
                    </m:oMath>
                  </m:oMathPara>
                </a14:m>
                <a:endParaRPr lang="pt-BR"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𝑣</m:t>
                      </m:r>
                      <m:r>
                        <a:rPr lang="pt-BR"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𝑣</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2</m:t>
                                  </m:r>
                                </m:sub>
                              </m:sSub>
                            </m:e>
                          </m:d>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𝐽</m:t>
                                  </m:r>
                                </m:e>
                                <m:sub>
                                  <m:r>
                                    <a:rPr lang="pt-BR" i="1">
                                      <a:latin typeface="Cambria Math" panose="02040503050406030204" pitchFamily="18" charset="0"/>
                                      <a:ea typeface="Cambria Math" panose="02040503050406030204" pitchFamily="18" charset="0"/>
                                    </a:rPr>
                                    <m:t>𝑒</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pt-BR" i="1">
                                  <a:latin typeface="Cambria Math" panose="02040503050406030204" pitchFamily="18" charset="0"/>
                                  <a:ea typeface="Cambria Math" panose="02040503050406030204" pitchFamily="18" charset="0"/>
                                </a:rPr>
                                <m:t>)</m:t>
                              </m:r>
                              <m:r>
                                <m:rPr>
                                  <m:nor/>
                                </m:rPr>
                                <a:rPr lang="pt-BR" i="1" dirty="0">
                                  <a:latin typeface="Cambria Math" panose="02040503050406030204" pitchFamily="18" charset="0"/>
                                  <a:ea typeface="Cambria Math" panose="02040503050406030204" pitchFamily="18" charset="0"/>
                                </a:rPr>
                                <m:t> </m:t>
                              </m:r>
                            </m:e>
                          </m:d>
                        </m:e>
                        <m:sup>
                          <m:r>
                            <a:rPr lang="pt-BR" i="1">
                              <a:latin typeface="Cambria Math" panose="02040503050406030204" pitchFamily="18" charset="0"/>
                              <a:ea typeface="Cambria Math" panose="02040503050406030204" pitchFamily="18" charset="0"/>
                            </a:rPr>
                            <m:t>2</m:t>
                          </m:r>
                        </m:sup>
                      </m:sSup>
                    </m:oMath>
                  </m:oMathPara>
                </a14:m>
                <a:endParaRPr lang="pt-BR" dirty="0"/>
              </a:p>
              <a:p>
                <a:pPr marL="285750" indent="-285750"/>
                <a:r>
                  <a:rPr lang="pt-BR" dirty="0"/>
                  <a:t>Combinação do </a:t>
                </a:r>
                <a:r>
                  <a:rPr lang="pt-BR" dirty="0" err="1"/>
                  <a:t>RMSProp</a:t>
                </a:r>
                <a:r>
                  <a:rPr lang="pt-BR" dirty="0"/>
                  <a:t> com o termo momentum.</a:t>
                </a:r>
              </a:p>
              <a:p>
                <a:pPr marL="285750" indent="-285750"/>
                <a:r>
                  <a:rPr lang="pt-BR" dirty="0"/>
                  <a:t>Usa </a:t>
                </a:r>
                <a:r>
                  <a:rPr lang="pt-BR" b="1" i="1" dirty="0"/>
                  <a:t>médias móveis exponencialmente decrescentes </a:t>
                </a:r>
                <a:r>
                  <a:rPr lang="pt-BR" dirty="0"/>
                  <a:t>dos gradientes anteriores e dos quadrados dos gradientes anteriores para atualizar os pesos do modelo.</a:t>
                </a:r>
              </a:p>
              <a:p>
                <a:pPr marL="285750" indent="-285750"/>
                <a:r>
                  <a:rPr lang="pt-BR" dirty="0"/>
                  <a:t>A média dos gradientes anteriores suaviza as atualizações e acelera a convergência, principalmente quando usado com </a:t>
                </a:r>
                <a:r>
                  <a:rPr lang="pt-BR" b="1" i="1" dirty="0"/>
                  <a:t>estimativas estocásticas do vetor gradiente.</a:t>
                </a:r>
                <a:endParaRPr lang="pt-BR" dirty="0"/>
              </a:p>
              <a:p>
                <a:pPr marL="285750" indent="-285750"/>
                <a:r>
                  <a:rPr lang="pt-BR" dirty="0"/>
                  <a:t>Bem mais robusto que os anteriores quanto à escolha dos hiperparâmetros.</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838200" y="1825624"/>
                <a:ext cx="11169580" cy="5032375"/>
              </a:xfrm>
              <a:blipFill>
                <a:blip r:embed="rId3"/>
                <a:stretch>
                  <a:fillRect l="-764" t="-2421"/>
                </a:stretch>
              </a:blipFill>
            </p:spPr>
            <p:txBody>
              <a:bodyPr/>
              <a:lstStyle/>
              <a:p>
                <a:r>
                  <a:rPr lang="pt-BR">
                    <a:noFill/>
                  </a:rPr>
                  <a:t> </a:t>
                </a:r>
              </a:p>
            </p:txBody>
          </p:sp>
        </mc:Fallback>
      </mc:AlternateContent>
      <p:sp>
        <p:nvSpPr>
          <p:cNvPr id="5" name="TextBox 16"/>
          <p:cNvSpPr txBox="1"/>
          <p:nvPr/>
        </p:nvSpPr>
        <p:spPr>
          <a:xfrm>
            <a:off x="3267120" y="3526147"/>
            <a:ext cx="1462459" cy="276999"/>
          </a:xfrm>
          <a:prstGeom prst="rect">
            <a:avLst/>
          </a:prstGeom>
          <a:noFill/>
        </p:spPr>
        <p:txBody>
          <a:bodyPr wrap="square" rtlCol="0">
            <a:spAutoFit/>
          </a:bodyPr>
          <a:lstStyle/>
          <a:p>
            <a:r>
              <a:rPr lang="pt-BR" sz="1200" dirty="0"/>
              <a:t>Termo Momentum</a:t>
            </a:r>
          </a:p>
        </p:txBody>
      </p:sp>
      <p:sp>
        <p:nvSpPr>
          <p:cNvPr id="6" name="TextBox 17"/>
          <p:cNvSpPr txBox="1"/>
          <p:nvPr/>
        </p:nvSpPr>
        <p:spPr>
          <a:xfrm>
            <a:off x="3498143" y="3995614"/>
            <a:ext cx="1266093" cy="276999"/>
          </a:xfrm>
          <a:prstGeom prst="rect">
            <a:avLst/>
          </a:prstGeom>
          <a:noFill/>
        </p:spPr>
        <p:txBody>
          <a:bodyPr wrap="square" rtlCol="0">
            <a:spAutoFit/>
          </a:bodyPr>
          <a:lstStyle/>
          <a:p>
            <a:r>
              <a:rPr lang="pt-BR" sz="1200" dirty="0"/>
              <a:t>RMSProp</a:t>
            </a:r>
          </a:p>
        </p:txBody>
      </p:sp>
      <p:cxnSp>
        <p:nvCxnSpPr>
          <p:cNvPr id="7" name="Straight Arrow Connector 19"/>
          <p:cNvCxnSpPr>
            <a:stCxn id="5" idx="2"/>
          </p:cNvCxnSpPr>
          <p:nvPr/>
        </p:nvCxnSpPr>
        <p:spPr>
          <a:xfrm>
            <a:off x="3998350" y="3803146"/>
            <a:ext cx="490395" cy="1871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22"/>
          <p:cNvCxnSpPr/>
          <p:nvPr/>
        </p:nvCxnSpPr>
        <p:spPr>
          <a:xfrm>
            <a:off x="3948957" y="4235134"/>
            <a:ext cx="471748" cy="1641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13"/>
          <p:cNvSpPr txBox="1"/>
          <p:nvPr/>
        </p:nvSpPr>
        <p:spPr>
          <a:xfrm>
            <a:off x="9103225" y="3995614"/>
            <a:ext cx="2016648" cy="646331"/>
          </a:xfrm>
          <a:prstGeom prst="rect">
            <a:avLst/>
          </a:prstGeom>
          <a:noFill/>
        </p:spPr>
        <p:txBody>
          <a:bodyPr wrap="square" rtlCol="0">
            <a:spAutoFit/>
          </a:bodyPr>
          <a:lstStyle/>
          <a:p>
            <a:pPr algn="ctr"/>
            <a:r>
              <a:rPr lang="pt-BR" sz="1200" dirty="0"/>
              <a:t>Estimativa do momento de segunda ordem (variância não-centralizada).</a:t>
            </a:r>
          </a:p>
        </p:txBody>
      </p:sp>
      <p:cxnSp>
        <p:nvCxnSpPr>
          <p:cNvPr id="10" name="Straight Arrow Connector 15"/>
          <p:cNvCxnSpPr/>
          <p:nvPr/>
        </p:nvCxnSpPr>
        <p:spPr>
          <a:xfrm flipH="1">
            <a:off x="8474957" y="4238899"/>
            <a:ext cx="662925" cy="168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3"/>
          <p:cNvSpPr txBox="1"/>
          <p:nvPr/>
        </p:nvSpPr>
        <p:spPr>
          <a:xfrm>
            <a:off x="8565931" y="3407155"/>
            <a:ext cx="1862554" cy="461665"/>
          </a:xfrm>
          <a:prstGeom prst="rect">
            <a:avLst/>
          </a:prstGeom>
          <a:noFill/>
        </p:spPr>
        <p:txBody>
          <a:bodyPr wrap="square" rtlCol="0">
            <a:spAutoFit/>
          </a:bodyPr>
          <a:lstStyle/>
          <a:p>
            <a:pPr algn="ctr"/>
            <a:r>
              <a:rPr lang="pt-BR" sz="1200" dirty="0"/>
              <a:t>Estimativa do momento de primeira ordem (média).</a:t>
            </a:r>
          </a:p>
        </p:txBody>
      </p:sp>
      <p:cxnSp>
        <p:nvCxnSpPr>
          <p:cNvPr id="14" name="Straight Arrow Connector 15"/>
          <p:cNvCxnSpPr/>
          <p:nvPr/>
        </p:nvCxnSpPr>
        <p:spPr>
          <a:xfrm flipH="1">
            <a:off x="7505701" y="2586876"/>
            <a:ext cx="1069949" cy="11006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3"/>
              <p:cNvSpPr txBox="1"/>
              <p:nvPr/>
            </p:nvSpPr>
            <p:spPr>
              <a:xfrm>
                <a:off x="8399964" y="2350684"/>
                <a:ext cx="2719909" cy="646331"/>
              </a:xfrm>
              <a:prstGeom prst="rect">
                <a:avLst/>
              </a:prstGeom>
              <a:noFill/>
            </p:spPr>
            <p:txBody>
              <a:bodyPr wrap="square" rtlCol="0">
                <a:spAutoFit/>
              </a:bodyPr>
              <a:lstStyle/>
              <a:p>
                <a:pPr algn="ctr"/>
                <a:r>
                  <a:rPr lang="pt-BR" sz="1200" dirty="0"/>
                  <a:t>Corrigem o viés em direção a zero devido a inicialização igual a zero das estimativas dos momentos, </a:t>
                </a:r>
                <a14:m>
                  <m:oMath xmlns:m="http://schemas.openxmlformats.org/officeDocument/2006/math">
                    <m:r>
                      <a:rPr lang="pt-BR" sz="1200" i="1">
                        <a:latin typeface="Cambria Math" panose="02040503050406030204" pitchFamily="18" charset="0"/>
                        <a:ea typeface="Cambria Math" panose="02040503050406030204" pitchFamily="18" charset="0"/>
                      </a:rPr>
                      <m:t>𝑚</m:t>
                    </m:r>
                  </m:oMath>
                </a14:m>
                <a:r>
                  <a:rPr lang="pt-BR" sz="1200" dirty="0"/>
                  <a:t> e </a:t>
                </a:r>
                <a14:m>
                  <m:oMath xmlns:m="http://schemas.openxmlformats.org/officeDocument/2006/math">
                    <m:r>
                      <a:rPr lang="pt-BR" sz="1200" i="1">
                        <a:latin typeface="Cambria Math" panose="02040503050406030204" pitchFamily="18" charset="0"/>
                        <a:ea typeface="Cambria Math" panose="02040503050406030204" pitchFamily="18" charset="0"/>
                      </a:rPr>
                      <m:t>𝑣</m:t>
                    </m:r>
                  </m:oMath>
                </a14:m>
                <a:r>
                  <a:rPr lang="pt-BR" sz="1200" dirty="0"/>
                  <a:t>.</a:t>
                </a:r>
              </a:p>
            </p:txBody>
          </p:sp>
        </mc:Choice>
        <mc:Fallback xmlns="">
          <p:sp>
            <p:nvSpPr>
              <p:cNvPr id="17" name="TextBox 13"/>
              <p:cNvSpPr txBox="1">
                <a:spLocks noRot="1" noChangeAspect="1" noMove="1" noResize="1" noEditPoints="1" noAdjustHandles="1" noChangeArrowheads="1" noChangeShapeType="1" noTextEdit="1"/>
              </p:cNvSpPr>
              <p:nvPr/>
            </p:nvSpPr>
            <p:spPr>
              <a:xfrm>
                <a:off x="8399964" y="2350684"/>
                <a:ext cx="2719909" cy="646331"/>
              </a:xfrm>
              <a:prstGeom prst="rect">
                <a:avLst/>
              </a:prstGeom>
              <a:blipFill rotWithShape="0">
                <a:blip r:embed="rId4"/>
                <a:stretch>
                  <a:fillRect t="-943" b="-6604"/>
                </a:stretch>
              </a:blipFill>
            </p:spPr>
            <p:txBody>
              <a:bodyPr/>
              <a:lstStyle/>
              <a:p>
                <a:r>
                  <a:rPr lang="pt-BR">
                    <a:noFill/>
                  </a:rPr>
                  <a:t> </a:t>
                </a:r>
              </a:p>
            </p:txBody>
          </p:sp>
        </mc:Fallback>
      </mc:AlternateContent>
      <p:cxnSp>
        <p:nvCxnSpPr>
          <p:cNvPr id="18" name="Straight Arrow Connector 15"/>
          <p:cNvCxnSpPr/>
          <p:nvPr/>
        </p:nvCxnSpPr>
        <p:spPr>
          <a:xfrm flipH="1">
            <a:off x="7802639" y="2586876"/>
            <a:ext cx="773011" cy="561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5"/>
          <p:cNvCxnSpPr/>
          <p:nvPr/>
        </p:nvCxnSpPr>
        <p:spPr>
          <a:xfrm flipH="1">
            <a:off x="8242333" y="3687514"/>
            <a:ext cx="465247" cy="2971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48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7A5A82-579F-1257-96DE-9F285369078C}"/>
              </a:ext>
            </a:extLst>
          </p:cNvPr>
          <p:cNvSpPr>
            <a:spLocks noGrp="1"/>
          </p:cNvSpPr>
          <p:nvPr>
            <p:ph idx="1"/>
          </p:nvPr>
        </p:nvSpPr>
        <p:spPr>
          <a:xfrm>
            <a:off x="838200" y="2865437"/>
            <a:ext cx="10515600" cy="1127125"/>
          </a:xfrm>
        </p:spPr>
        <p:txBody>
          <a:bodyPr>
            <a:normAutofit/>
          </a:bodyPr>
          <a:lstStyle/>
          <a:p>
            <a:pPr marL="0" indent="0" algn="ctr">
              <a:buNone/>
            </a:pPr>
            <a:r>
              <a:rPr lang="pt-BR" sz="5400" dirty="0"/>
              <a:t>Figuras</a:t>
            </a:r>
          </a:p>
        </p:txBody>
      </p:sp>
    </p:spTree>
    <p:extLst>
      <p:ext uri="{BB962C8B-B14F-4D97-AF65-F5344CB8AC3E}">
        <p14:creationId xmlns:p14="http://schemas.microsoft.com/office/powerpoint/2010/main" val="1129222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722374" y="1825624"/>
                <a:ext cx="6279128" cy="5032375"/>
              </a:xfrm>
            </p:spPr>
            <p:txBody>
              <a:bodyPr>
                <a:normAutofit/>
              </a:bodyPr>
              <a:lstStyle/>
              <a:p>
                <a:r>
                  <a:rPr lang="pt-BR" dirty="0"/>
                  <a:t>Quando o neurônio opera como um </a:t>
                </a:r>
                <a:r>
                  <a:rPr lang="pt-BR" b="1" i="1" dirty="0">
                    <a:solidFill>
                      <a:srgbClr val="7030A0"/>
                    </a:solidFill>
                  </a:rPr>
                  <a:t>classificador binário</a:t>
                </a:r>
                <a:r>
                  <a:rPr lang="pt-BR" dirty="0"/>
                  <a:t>, a combinação linear definida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a:t>
                </a:r>
                <a:r>
                  <a:rPr lang="pt-BR" b="1" i="1" dirty="0">
                    <a:solidFill>
                      <a:srgbClr val="7030A0"/>
                    </a:solidFill>
                  </a:rPr>
                  <a:t>dois grupos </a:t>
                </a:r>
                <a:r>
                  <a:rPr lang="pt-BR" dirty="0"/>
                  <a:t>distintos de dados (i.e., classes), </a:t>
                </a:r>
                <a:r>
                  <a:rPr lang="pt-BR" b="1" i="1" dirty="0"/>
                  <a:t>ao invés de uma função que aproxima o comportamento dos dados</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722374" y="1825624"/>
                <a:ext cx="6279128" cy="5032375"/>
              </a:xfrm>
              <a:blipFill>
                <a:blip r:embed="rId3"/>
                <a:stretch>
                  <a:fillRect l="-1748" t="-1937" r="-77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145231" y="2314528"/>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Agrupar 103">
            <a:extLst>
              <a:ext uri="{FF2B5EF4-FFF2-40B4-BE49-F238E27FC236}">
                <a16:creationId xmlns:a16="http://schemas.microsoft.com/office/drawing/2014/main" id="{7D261EE9-FD0E-661F-CF1B-EE970D9C5651}"/>
              </a:ext>
            </a:extLst>
          </p:cNvPr>
          <p:cNvGrpSpPr/>
          <p:nvPr/>
        </p:nvGrpSpPr>
        <p:grpSpPr>
          <a:xfrm>
            <a:off x="3705225" y="2833761"/>
            <a:ext cx="4667758" cy="3043452"/>
            <a:chOff x="3705225" y="2833761"/>
            <a:chExt cx="4667758" cy="3043452"/>
          </a:xfrm>
        </p:grpSpPr>
        <p:sp>
          <p:nvSpPr>
            <p:cNvPr id="5" name="Elipse 4">
              <a:extLst>
                <a:ext uri="{FF2B5EF4-FFF2-40B4-BE49-F238E27FC236}">
                  <a16:creationId xmlns:a16="http://schemas.microsoft.com/office/drawing/2014/main" id="{B786C5DE-C244-A04A-F509-300D42E61604}"/>
                </a:ext>
              </a:extLst>
            </p:cNvPr>
            <p:cNvSpPr/>
            <p:nvPr/>
          </p:nvSpPr>
          <p:spPr>
            <a:xfrm>
              <a:off x="6050208" y="2976205"/>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C6496132-5AFA-58E1-683F-EF883EC59FAD}"/>
                </a:ext>
              </a:extLst>
            </p:cNvPr>
            <p:cNvSpPr/>
            <p:nvPr/>
          </p:nvSpPr>
          <p:spPr>
            <a:xfrm>
              <a:off x="6050207" y="3745462"/>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084A65B7-0B11-E796-E91E-EDD81D3D8DBE}"/>
                </a:ext>
              </a:extLst>
            </p:cNvPr>
            <p:cNvSpPr/>
            <p:nvPr/>
          </p:nvSpPr>
          <p:spPr>
            <a:xfrm>
              <a:off x="6050207" y="4524879"/>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4BE86CAC-D30C-52CA-C8D0-4EEAF87CD4CA}"/>
                </a:ext>
              </a:extLst>
            </p:cNvPr>
            <p:cNvSpPr/>
            <p:nvPr/>
          </p:nvSpPr>
          <p:spPr>
            <a:xfrm>
              <a:off x="6050207" y="530429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4F0EDC3-908A-DD11-DB67-099F62FAEB0B}"/>
                </a:ext>
              </a:extLst>
            </p:cNvPr>
            <p:cNvSpPr/>
            <p:nvPr/>
          </p:nvSpPr>
          <p:spPr>
            <a:xfrm>
              <a:off x="4844434" y="29877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B9186FFD-46B5-4D8F-9D35-8687DFEA3F4B}"/>
                </a:ext>
              </a:extLst>
            </p:cNvPr>
            <p:cNvSpPr/>
            <p:nvPr/>
          </p:nvSpPr>
          <p:spPr>
            <a:xfrm>
              <a:off x="4849146" y="375697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F1100CF6-62A4-3408-18E0-94C081E923A6}"/>
                </a:ext>
              </a:extLst>
            </p:cNvPr>
            <p:cNvSpPr/>
            <p:nvPr/>
          </p:nvSpPr>
          <p:spPr>
            <a:xfrm>
              <a:off x="4844434" y="453406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D35314B1-D5B0-F737-8598-81FB760A4C5C}"/>
                </a:ext>
              </a:extLst>
            </p:cNvPr>
            <p:cNvCxnSpPr>
              <a:stCxn id="10" idx="6"/>
              <a:endCxn id="5" idx="2"/>
            </p:cNvCxnSpPr>
            <p:nvPr/>
          </p:nvCxnSpPr>
          <p:spPr>
            <a:xfrm flipV="1">
              <a:off x="5410491" y="3259234"/>
              <a:ext cx="639717" cy="1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C8D4E9D-20B8-17AF-EC91-6610F7FC5216}"/>
                </a:ext>
              </a:extLst>
            </p:cNvPr>
            <p:cNvCxnSpPr>
              <a:stCxn id="10" idx="6"/>
              <a:endCxn id="6" idx="2"/>
            </p:cNvCxnSpPr>
            <p:nvPr/>
          </p:nvCxnSpPr>
          <p:spPr>
            <a:xfrm>
              <a:off x="5410491" y="3270745"/>
              <a:ext cx="639716" cy="757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67111A3D-8281-DE9D-48E3-9178E0B629E9}"/>
                </a:ext>
              </a:extLst>
            </p:cNvPr>
            <p:cNvCxnSpPr>
              <a:stCxn id="10" idx="6"/>
              <a:endCxn id="7" idx="2"/>
            </p:cNvCxnSpPr>
            <p:nvPr/>
          </p:nvCxnSpPr>
          <p:spPr>
            <a:xfrm>
              <a:off x="5410491" y="3270745"/>
              <a:ext cx="639716" cy="153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8EF3713-D866-BD87-EF4E-AFD73C4BCCE6}"/>
                </a:ext>
              </a:extLst>
            </p:cNvPr>
            <p:cNvCxnSpPr>
              <a:stCxn id="10" idx="6"/>
              <a:endCxn id="8" idx="2"/>
            </p:cNvCxnSpPr>
            <p:nvPr/>
          </p:nvCxnSpPr>
          <p:spPr>
            <a:xfrm>
              <a:off x="5410491" y="3270745"/>
              <a:ext cx="639716" cy="231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56D7553C-506D-7B7E-A4E6-5ABF10700B4D}"/>
                </a:ext>
              </a:extLst>
            </p:cNvPr>
            <p:cNvCxnSpPr>
              <a:stCxn id="11" idx="6"/>
              <a:endCxn id="5" idx="2"/>
            </p:cNvCxnSpPr>
            <p:nvPr/>
          </p:nvCxnSpPr>
          <p:spPr>
            <a:xfrm flipV="1">
              <a:off x="5415203" y="3259234"/>
              <a:ext cx="635005" cy="78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31BF6B7-3201-9DFD-4362-AC0433A8656E}"/>
                </a:ext>
              </a:extLst>
            </p:cNvPr>
            <p:cNvCxnSpPr>
              <a:stCxn id="12" idx="6"/>
              <a:endCxn id="6" idx="2"/>
            </p:cNvCxnSpPr>
            <p:nvPr/>
          </p:nvCxnSpPr>
          <p:spPr>
            <a:xfrm flipV="1">
              <a:off x="5410491" y="4028491"/>
              <a:ext cx="639716" cy="78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AEDACE93-0B26-BF2D-FDF3-BF4A37895FCD}"/>
                </a:ext>
              </a:extLst>
            </p:cNvPr>
            <p:cNvCxnSpPr>
              <a:stCxn id="11" idx="6"/>
              <a:endCxn id="6" idx="2"/>
            </p:cNvCxnSpPr>
            <p:nvPr/>
          </p:nvCxnSpPr>
          <p:spPr>
            <a:xfrm flipV="1">
              <a:off x="5415203" y="4028491"/>
              <a:ext cx="635004" cy="1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EEC12B0D-D3CA-64E6-87BE-045F2E654B6E}"/>
                </a:ext>
              </a:extLst>
            </p:cNvPr>
            <p:cNvCxnSpPr>
              <a:stCxn id="11" idx="6"/>
              <a:endCxn id="7" idx="2"/>
            </p:cNvCxnSpPr>
            <p:nvPr/>
          </p:nvCxnSpPr>
          <p:spPr>
            <a:xfrm>
              <a:off x="5415203" y="4039999"/>
              <a:ext cx="635004" cy="76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6EA06B41-D5CC-B0D5-9362-4FECABB0430C}"/>
                </a:ext>
              </a:extLst>
            </p:cNvPr>
            <p:cNvCxnSpPr>
              <a:stCxn id="11" idx="6"/>
              <a:endCxn id="8" idx="2"/>
            </p:cNvCxnSpPr>
            <p:nvPr/>
          </p:nvCxnSpPr>
          <p:spPr>
            <a:xfrm>
              <a:off x="5415203" y="4039999"/>
              <a:ext cx="635004" cy="154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ABD29EA-0587-63CE-C6E8-86FF3CE5D61A}"/>
                </a:ext>
              </a:extLst>
            </p:cNvPr>
            <p:cNvCxnSpPr>
              <a:stCxn id="12" idx="6"/>
              <a:endCxn id="5" idx="2"/>
            </p:cNvCxnSpPr>
            <p:nvPr/>
          </p:nvCxnSpPr>
          <p:spPr>
            <a:xfrm flipV="1">
              <a:off x="5410491" y="3259234"/>
              <a:ext cx="639717" cy="1557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317F5E7-B7F3-17A4-CD0C-E1B81497B3C7}"/>
                </a:ext>
              </a:extLst>
            </p:cNvPr>
            <p:cNvCxnSpPr>
              <a:stCxn id="12" idx="6"/>
              <a:endCxn id="7" idx="2"/>
            </p:cNvCxnSpPr>
            <p:nvPr/>
          </p:nvCxnSpPr>
          <p:spPr>
            <a:xfrm flipV="1">
              <a:off x="5410491" y="4807908"/>
              <a:ext cx="639716" cy="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2934474-C008-EB9E-BDB8-B5DE26BBCD36}"/>
                </a:ext>
              </a:extLst>
            </p:cNvPr>
            <p:cNvCxnSpPr>
              <a:stCxn id="12" idx="6"/>
              <a:endCxn id="8" idx="2"/>
            </p:cNvCxnSpPr>
            <p:nvPr/>
          </p:nvCxnSpPr>
          <p:spPr>
            <a:xfrm>
              <a:off x="5410491" y="4817093"/>
              <a:ext cx="639716" cy="7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7D39251-1A88-179A-2FF9-2B4EF23760D3}"/>
                </a:ext>
              </a:extLst>
            </p:cNvPr>
            <p:cNvCxnSpPr>
              <a:cxnSpLocks/>
              <a:stCxn id="28" idx="3"/>
              <a:endCxn id="10" idx="2"/>
            </p:cNvCxnSpPr>
            <p:nvPr/>
          </p:nvCxnSpPr>
          <p:spPr>
            <a:xfrm flipV="1">
              <a:off x="4269164" y="327074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7A2603F-C027-F0D3-5282-44BB8FA3C2F8}"/>
                </a:ext>
              </a:extLst>
            </p:cNvPr>
            <p:cNvCxnSpPr>
              <a:cxnSpLocks/>
              <a:stCxn id="35" idx="3"/>
              <a:endCxn id="11" idx="2"/>
            </p:cNvCxnSpPr>
            <p:nvPr/>
          </p:nvCxnSpPr>
          <p:spPr>
            <a:xfrm flipV="1">
              <a:off x="4225936" y="403999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815445-EEC7-1086-0AF1-E635067BACC8}"/>
                    </a:ext>
                  </a:extLst>
                </p:cNvPr>
                <p:cNvSpPr txBox="1"/>
                <p:nvPr/>
              </p:nvSpPr>
              <p:spPr>
                <a:xfrm>
                  <a:off x="3886625" y="348403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8D815445-EEC7-1086-0AF1-E635067BACC8}"/>
                    </a:ext>
                  </a:extLst>
                </p:cNvPr>
                <p:cNvSpPr txBox="1">
                  <a:spLocks noRot="1" noChangeAspect="1" noMove="1" noResize="1" noEditPoints="1" noAdjustHandles="1" noChangeArrowheads="1" noChangeShapeType="1" noTextEdit="1"/>
                </p:cNvSpPr>
                <p:nvPr/>
              </p:nvSpPr>
              <p:spPr>
                <a:xfrm>
                  <a:off x="3886625" y="348403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1906D4F7-730F-B1DD-DEDD-1EE9F2C68EC0}"/>
                    </a:ext>
                  </a:extLst>
                </p:cNvPr>
                <p:cNvSpPr txBox="1"/>
                <p:nvPr/>
              </p:nvSpPr>
              <p:spPr>
                <a:xfrm>
                  <a:off x="3849521" y="423208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1906D4F7-730F-B1DD-DEDD-1EE9F2C68EC0}"/>
                    </a:ext>
                  </a:extLst>
                </p:cNvPr>
                <p:cNvSpPr txBox="1">
                  <a:spLocks noRot="1" noChangeAspect="1" noMove="1" noResize="1" noEditPoints="1" noAdjustHandles="1" noChangeArrowheads="1" noChangeShapeType="1" noTextEdit="1"/>
                </p:cNvSpPr>
                <p:nvPr/>
              </p:nvSpPr>
              <p:spPr>
                <a:xfrm>
                  <a:off x="3849521" y="423208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2E0A0CA-F535-46C6-691D-75D70D306E68}"/>
                </a:ext>
              </a:extLst>
            </p:cNvPr>
            <p:cNvSpPr/>
            <p:nvPr/>
          </p:nvSpPr>
          <p:spPr>
            <a:xfrm>
              <a:off x="4851502" y="531115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92C534E2-9F44-60CC-863E-14F89A348C35}"/>
                </a:ext>
              </a:extLst>
            </p:cNvPr>
            <p:cNvCxnSpPr>
              <a:stCxn id="30" idx="6"/>
              <a:endCxn id="8" idx="2"/>
            </p:cNvCxnSpPr>
            <p:nvPr/>
          </p:nvCxnSpPr>
          <p:spPr>
            <a:xfrm flipV="1">
              <a:off x="5417559" y="5587325"/>
              <a:ext cx="632648" cy="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1E0EA86C-1A7B-7833-CEC1-47C354B7D8AA}"/>
                </a:ext>
              </a:extLst>
            </p:cNvPr>
            <p:cNvCxnSpPr>
              <a:stCxn id="30" idx="6"/>
              <a:endCxn id="7" idx="2"/>
            </p:cNvCxnSpPr>
            <p:nvPr/>
          </p:nvCxnSpPr>
          <p:spPr>
            <a:xfrm flipV="1">
              <a:off x="5417559" y="4807908"/>
              <a:ext cx="632648" cy="78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3E4DBBB-2630-6476-9610-8E5FBABF6D26}"/>
                </a:ext>
              </a:extLst>
            </p:cNvPr>
            <p:cNvCxnSpPr>
              <a:stCxn id="30" idx="6"/>
              <a:endCxn id="6" idx="2"/>
            </p:cNvCxnSpPr>
            <p:nvPr/>
          </p:nvCxnSpPr>
          <p:spPr>
            <a:xfrm flipV="1">
              <a:off x="5417559" y="4028491"/>
              <a:ext cx="632648" cy="156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A3039E88-825B-53C5-2176-E54BD64A97F8}"/>
                </a:ext>
              </a:extLst>
            </p:cNvPr>
            <p:cNvCxnSpPr>
              <a:stCxn id="30" idx="6"/>
              <a:endCxn id="5" idx="2"/>
            </p:cNvCxnSpPr>
            <p:nvPr/>
          </p:nvCxnSpPr>
          <p:spPr>
            <a:xfrm flipV="1">
              <a:off x="5417559" y="3259234"/>
              <a:ext cx="632649" cy="233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4A0C62A5-C05C-D4E0-7D00-5A2D07CD683A}"/>
                    </a:ext>
                  </a:extLst>
                </p:cNvPr>
                <p:cNvSpPr txBox="1"/>
                <p:nvPr/>
              </p:nvSpPr>
              <p:spPr>
                <a:xfrm>
                  <a:off x="3843396" y="498933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4A0C62A5-C05C-D4E0-7D00-5A2D07CD683A}"/>
                    </a:ext>
                  </a:extLst>
                </p:cNvPr>
                <p:cNvSpPr txBox="1">
                  <a:spLocks noRot="1" noChangeAspect="1" noMove="1" noResize="1" noEditPoints="1" noAdjustHandles="1" noChangeArrowheads="1" noChangeShapeType="1" noTextEdit="1"/>
                </p:cNvSpPr>
                <p:nvPr/>
              </p:nvSpPr>
              <p:spPr>
                <a:xfrm>
                  <a:off x="3843396" y="498933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47D2196C-D003-09A5-4F5F-C0CA712CC6FD}"/>
                </a:ext>
              </a:extLst>
            </p:cNvPr>
            <p:cNvCxnSpPr>
              <a:cxnSpLocks/>
              <a:stCxn id="29" idx="3"/>
              <a:endCxn id="10" idx="2"/>
            </p:cNvCxnSpPr>
            <p:nvPr/>
          </p:nvCxnSpPr>
          <p:spPr>
            <a:xfrm flipV="1">
              <a:off x="4219811" y="327074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4E7DB5DB-DA3E-02CB-049E-1F9C136C1F4D}"/>
                </a:ext>
              </a:extLst>
            </p:cNvPr>
            <p:cNvCxnSpPr>
              <a:cxnSpLocks/>
              <a:stCxn id="29" idx="3"/>
              <a:endCxn id="11" idx="2"/>
            </p:cNvCxnSpPr>
            <p:nvPr/>
          </p:nvCxnSpPr>
          <p:spPr>
            <a:xfrm flipV="1">
              <a:off x="4219811" y="403999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E247ED9-7FE7-DE42-5F91-BF18C956415C}"/>
                </a:ext>
              </a:extLst>
            </p:cNvPr>
            <p:cNvCxnSpPr>
              <a:stCxn id="35" idx="3"/>
              <a:endCxn id="12" idx="2"/>
            </p:cNvCxnSpPr>
            <p:nvPr/>
          </p:nvCxnSpPr>
          <p:spPr>
            <a:xfrm flipV="1">
              <a:off x="4225936" y="481709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6388F57-90BE-395F-EBB6-78F3CA2D63D9}"/>
                </a:ext>
              </a:extLst>
            </p:cNvPr>
            <p:cNvCxnSpPr>
              <a:cxnSpLocks/>
              <a:stCxn id="35" idx="3"/>
              <a:endCxn id="10" idx="2"/>
            </p:cNvCxnSpPr>
            <p:nvPr/>
          </p:nvCxnSpPr>
          <p:spPr>
            <a:xfrm flipV="1">
              <a:off x="4225936" y="327074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AF8B1C93-FF26-F4F5-441B-9842F6FB7096}"/>
                </a:ext>
              </a:extLst>
            </p:cNvPr>
            <p:cNvCxnSpPr>
              <a:cxnSpLocks/>
              <a:stCxn id="29" idx="3"/>
              <a:endCxn id="12" idx="2"/>
            </p:cNvCxnSpPr>
            <p:nvPr/>
          </p:nvCxnSpPr>
          <p:spPr>
            <a:xfrm>
              <a:off x="4219811" y="441674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CD0045D0-FB7C-27FC-81C4-AFA0FEF45E1E}"/>
                </a:ext>
              </a:extLst>
            </p:cNvPr>
            <p:cNvCxnSpPr>
              <a:cxnSpLocks/>
              <a:stCxn id="29" idx="3"/>
              <a:endCxn id="30" idx="2"/>
            </p:cNvCxnSpPr>
            <p:nvPr/>
          </p:nvCxnSpPr>
          <p:spPr>
            <a:xfrm>
              <a:off x="4219811" y="441674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BF06463F-E7FF-2A5A-0A39-A44268A01880}"/>
                </a:ext>
              </a:extLst>
            </p:cNvPr>
            <p:cNvCxnSpPr>
              <a:stCxn id="28" idx="3"/>
              <a:endCxn id="11" idx="2"/>
            </p:cNvCxnSpPr>
            <p:nvPr/>
          </p:nvCxnSpPr>
          <p:spPr>
            <a:xfrm>
              <a:off x="4269164" y="366870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8E06396-B23C-169A-8093-77962CE41DEB}"/>
                </a:ext>
              </a:extLst>
            </p:cNvPr>
            <p:cNvCxnSpPr>
              <a:stCxn id="28" idx="3"/>
              <a:endCxn id="12" idx="2"/>
            </p:cNvCxnSpPr>
            <p:nvPr/>
          </p:nvCxnSpPr>
          <p:spPr>
            <a:xfrm>
              <a:off x="4269164" y="366870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E9C820A3-7608-25CB-77E0-0B36731BCB72}"/>
                </a:ext>
              </a:extLst>
            </p:cNvPr>
            <p:cNvCxnSpPr>
              <a:stCxn id="28" idx="3"/>
              <a:endCxn id="30" idx="2"/>
            </p:cNvCxnSpPr>
            <p:nvPr/>
          </p:nvCxnSpPr>
          <p:spPr>
            <a:xfrm>
              <a:off x="4269164" y="366870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D886B4AE-B5F8-321B-7302-19966208C7E0}"/>
                </a:ext>
              </a:extLst>
            </p:cNvPr>
            <p:cNvCxnSpPr>
              <a:stCxn id="35" idx="3"/>
              <a:endCxn id="30" idx="2"/>
            </p:cNvCxnSpPr>
            <p:nvPr/>
          </p:nvCxnSpPr>
          <p:spPr>
            <a:xfrm>
              <a:off x="4225936" y="517399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B88000EB-8329-D282-8E81-EBA45619324B}"/>
                    </a:ext>
                  </a:extLst>
                </p:cNvPr>
                <p:cNvSpPr txBox="1"/>
                <p:nvPr/>
              </p:nvSpPr>
              <p:spPr>
                <a:xfrm flipH="1">
                  <a:off x="3705225" y="469862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B88000EB-8329-D282-8E81-EBA45619324B}"/>
                    </a:ext>
                  </a:extLst>
                </p:cNvPr>
                <p:cNvSpPr txBox="1">
                  <a:spLocks noRot="1" noChangeAspect="1" noMove="1" noResize="1" noEditPoints="1" noAdjustHandles="1" noChangeArrowheads="1" noChangeShapeType="1" noTextEdit="1"/>
                </p:cNvSpPr>
                <p:nvPr/>
              </p:nvSpPr>
              <p:spPr>
                <a:xfrm flipH="1">
                  <a:off x="3705225" y="4698625"/>
                  <a:ext cx="653654" cy="276999"/>
                </a:xfrm>
                <a:prstGeom prst="rect">
                  <a:avLst/>
                </a:prstGeom>
                <a:blipFill>
                  <a:blip r:embed="rId5"/>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C38F9CC-2EEA-63B4-63C5-D628AC23FA4A}"/>
                </a:ext>
              </a:extLst>
            </p:cNvPr>
            <p:cNvCxnSpPr>
              <a:cxnSpLocks/>
              <a:endCxn id="5" idx="0"/>
            </p:cNvCxnSpPr>
            <p:nvPr/>
          </p:nvCxnSpPr>
          <p:spPr>
            <a:xfrm>
              <a:off x="6333237" y="283376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755EE6DC-A6B3-7F45-70EC-05AE9D3FB24F}"/>
                </a:ext>
              </a:extLst>
            </p:cNvPr>
            <p:cNvCxnSpPr>
              <a:cxnSpLocks/>
            </p:cNvCxnSpPr>
            <p:nvPr/>
          </p:nvCxnSpPr>
          <p:spPr>
            <a:xfrm>
              <a:off x="6333237" y="3603015"/>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34B7E556-409F-C9BA-37A5-750A23D84D7F}"/>
                </a:ext>
              </a:extLst>
            </p:cNvPr>
            <p:cNvCxnSpPr>
              <a:cxnSpLocks/>
            </p:cNvCxnSpPr>
            <p:nvPr/>
          </p:nvCxnSpPr>
          <p:spPr>
            <a:xfrm>
              <a:off x="6333237" y="4380109"/>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3177499B-D755-2767-C13E-506130FE981D}"/>
                </a:ext>
              </a:extLst>
            </p:cNvPr>
            <p:cNvCxnSpPr>
              <a:cxnSpLocks/>
            </p:cNvCxnSpPr>
            <p:nvPr/>
          </p:nvCxnSpPr>
          <p:spPr>
            <a:xfrm>
              <a:off x="6333237" y="515720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21182CE6-4DE1-1F92-8A7B-2C1D190BFD76}"/>
                </a:ext>
              </a:extLst>
            </p:cNvPr>
            <p:cNvCxnSpPr>
              <a:cxnSpLocks/>
            </p:cNvCxnSpPr>
            <p:nvPr/>
          </p:nvCxnSpPr>
          <p:spPr>
            <a:xfrm>
              <a:off x="5123561" y="28452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9B1D9E7B-0D63-FF5E-012B-6DE77C0A7864}"/>
                </a:ext>
              </a:extLst>
            </p:cNvPr>
            <p:cNvCxnSpPr>
              <a:cxnSpLocks/>
            </p:cNvCxnSpPr>
            <p:nvPr/>
          </p:nvCxnSpPr>
          <p:spPr>
            <a:xfrm>
              <a:off x="5129911" y="360577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27CB6672-D61B-2F21-0091-152B49ED57BA}"/>
                </a:ext>
              </a:extLst>
            </p:cNvPr>
            <p:cNvCxnSpPr>
              <a:cxnSpLocks/>
            </p:cNvCxnSpPr>
            <p:nvPr/>
          </p:nvCxnSpPr>
          <p:spPr>
            <a:xfrm>
              <a:off x="5123561" y="43916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7C3BB89A-4B72-077E-C94F-69E702EF3FF1}"/>
                </a:ext>
              </a:extLst>
            </p:cNvPr>
            <p:cNvCxnSpPr>
              <a:cxnSpLocks/>
            </p:cNvCxnSpPr>
            <p:nvPr/>
          </p:nvCxnSpPr>
          <p:spPr>
            <a:xfrm>
              <a:off x="5123561" y="516606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250FF2FE-33B7-F6B8-E13C-7E4AF2F5A61F}"/>
                </a:ext>
              </a:extLst>
            </p:cNvPr>
            <p:cNvSpPr/>
            <p:nvPr/>
          </p:nvSpPr>
          <p:spPr>
            <a:xfrm>
              <a:off x="7191727" y="4121057"/>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3" name="Conector de Seta Reta 62">
              <a:extLst>
                <a:ext uri="{FF2B5EF4-FFF2-40B4-BE49-F238E27FC236}">
                  <a16:creationId xmlns:a16="http://schemas.microsoft.com/office/drawing/2014/main" id="{2D454EBF-BD41-0AC7-31F2-9CC74B894587}"/>
                </a:ext>
              </a:extLst>
            </p:cNvPr>
            <p:cNvCxnSpPr>
              <a:stCxn id="5" idx="6"/>
              <a:endCxn id="61" idx="2"/>
            </p:cNvCxnSpPr>
            <p:nvPr/>
          </p:nvCxnSpPr>
          <p:spPr>
            <a:xfrm>
              <a:off x="6616265" y="3259234"/>
              <a:ext cx="575462" cy="11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FFD85301-4E05-B523-BB85-5E4F99CFB467}"/>
                </a:ext>
              </a:extLst>
            </p:cNvPr>
            <p:cNvCxnSpPr>
              <a:stCxn id="6" idx="6"/>
              <a:endCxn id="61" idx="2"/>
            </p:cNvCxnSpPr>
            <p:nvPr/>
          </p:nvCxnSpPr>
          <p:spPr>
            <a:xfrm>
              <a:off x="6616264" y="4028491"/>
              <a:ext cx="575463" cy="37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E6CF2EEC-F920-406F-F3BC-6A1112549433}"/>
                </a:ext>
              </a:extLst>
            </p:cNvPr>
            <p:cNvCxnSpPr>
              <a:stCxn id="7" idx="6"/>
              <a:endCxn id="61" idx="2"/>
            </p:cNvCxnSpPr>
            <p:nvPr/>
          </p:nvCxnSpPr>
          <p:spPr>
            <a:xfrm flipV="1">
              <a:off x="6616264" y="4404086"/>
              <a:ext cx="575463" cy="4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3C1A14B4-258E-8048-EC1A-B06095ACFFC2}"/>
                </a:ext>
              </a:extLst>
            </p:cNvPr>
            <p:cNvCxnSpPr>
              <a:stCxn id="8" idx="6"/>
              <a:endCxn id="61" idx="2"/>
            </p:cNvCxnSpPr>
            <p:nvPr/>
          </p:nvCxnSpPr>
          <p:spPr>
            <a:xfrm flipV="1">
              <a:off x="6616264" y="4404086"/>
              <a:ext cx="575463" cy="118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DB427DF-474A-AEE8-F43E-6382EC6D5D4F}"/>
                </a:ext>
              </a:extLst>
            </p:cNvPr>
            <p:cNvCxnSpPr>
              <a:cxnSpLocks/>
            </p:cNvCxnSpPr>
            <p:nvPr/>
          </p:nvCxnSpPr>
          <p:spPr>
            <a:xfrm flipV="1">
              <a:off x="7767189" y="437023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B01D9874-2225-E180-446C-5C5EE72AD4B8}"/>
                    </a:ext>
                  </a:extLst>
                </p:cNvPr>
                <p:cNvSpPr txBox="1"/>
                <p:nvPr/>
              </p:nvSpPr>
              <p:spPr>
                <a:xfrm>
                  <a:off x="7957149" y="416473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68" name="CaixaDeTexto 67">
                  <a:extLst>
                    <a:ext uri="{FF2B5EF4-FFF2-40B4-BE49-F238E27FC236}">
                      <a16:creationId xmlns:a16="http://schemas.microsoft.com/office/drawing/2014/main" id="{B01D9874-2225-E180-446C-5C5EE72AD4B8}"/>
                    </a:ext>
                  </a:extLst>
                </p:cNvPr>
                <p:cNvSpPr txBox="1">
                  <a:spLocks noRot="1" noChangeAspect="1" noMove="1" noResize="1" noEditPoints="1" noAdjustHandles="1" noChangeArrowheads="1" noChangeShapeType="1" noTextEdit="1"/>
                </p:cNvSpPr>
                <p:nvPr/>
              </p:nvSpPr>
              <p:spPr>
                <a:xfrm>
                  <a:off x="7957149" y="4164732"/>
                  <a:ext cx="415834" cy="369332"/>
                </a:xfrm>
                <a:prstGeom prst="rect">
                  <a:avLst/>
                </a:prstGeom>
                <a:blipFill>
                  <a:blip r:embed="rId6"/>
                  <a:stretch>
                    <a:fillRect t="-6557" r="-18841" b="-6557"/>
                  </a:stretch>
                </a:blipFill>
              </p:spPr>
              <p:txBody>
                <a:bodyPr/>
                <a:lstStyle/>
                <a:p>
                  <a:r>
                    <a:rPr lang="pt-BR">
                      <a:noFill/>
                    </a:rPr>
                    <a:t> </a:t>
                  </a:r>
                </a:p>
              </p:txBody>
            </p:sp>
          </mc:Fallback>
        </mc:AlternateContent>
        <p:cxnSp>
          <p:nvCxnSpPr>
            <p:cNvPr id="98" name="Conector de Seta Reta 97">
              <a:extLst>
                <a:ext uri="{FF2B5EF4-FFF2-40B4-BE49-F238E27FC236}">
                  <a16:creationId xmlns:a16="http://schemas.microsoft.com/office/drawing/2014/main" id="{16BE5EF8-C5F6-972A-E0CE-3E5826756C3F}"/>
                </a:ext>
              </a:extLst>
            </p:cNvPr>
            <p:cNvCxnSpPr>
              <a:cxnSpLocks/>
            </p:cNvCxnSpPr>
            <p:nvPr/>
          </p:nvCxnSpPr>
          <p:spPr>
            <a:xfrm>
              <a:off x="7473983" y="3978613"/>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304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Agrupar 57">
            <a:extLst>
              <a:ext uri="{FF2B5EF4-FFF2-40B4-BE49-F238E27FC236}">
                <a16:creationId xmlns:a16="http://schemas.microsoft.com/office/drawing/2014/main" id="{A7E6158E-4B28-8928-329C-8CC4D233F441}"/>
              </a:ext>
            </a:extLst>
          </p:cNvPr>
          <p:cNvGrpSpPr/>
          <p:nvPr/>
        </p:nvGrpSpPr>
        <p:grpSpPr>
          <a:xfrm>
            <a:off x="2606089" y="1904599"/>
            <a:ext cx="7731850" cy="3376312"/>
            <a:chOff x="2606089" y="1904599"/>
            <a:chExt cx="7731850" cy="3376312"/>
          </a:xfrm>
        </p:grpSpPr>
        <p:grpSp>
          <p:nvGrpSpPr>
            <p:cNvPr id="4" name="Group 29">
              <a:extLst>
                <a:ext uri="{FF2B5EF4-FFF2-40B4-BE49-F238E27FC236}">
                  <a16:creationId xmlns:a16="http://schemas.microsoft.com/office/drawing/2014/main" id="{49DBCA07-232B-4D6E-ABBD-A311BD2A4385}"/>
                </a:ext>
              </a:extLst>
            </p:cNvPr>
            <p:cNvGrpSpPr/>
            <p:nvPr/>
          </p:nvGrpSpPr>
          <p:grpSpPr>
            <a:xfrm>
              <a:off x="6597105" y="1904599"/>
              <a:ext cx="3740834" cy="2602233"/>
              <a:chOff x="3985525" y="1463116"/>
              <a:chExt cx="3740834" cy="2602233"/>
            </a:xfrm>
          </p:grpSpPr>
          <p:cxnSp>
            <p:nvCxnSpPr>
              <p:cNvPr id="5" name="Straight Arrow Connector 3">
                <a:extLst>
                  <a:ext uri="{FF2B5EF4-FFF2-40B4-BE49-F238E27FC236}">
                    <a16:creationId xmlns:a16="http://schemas.microsoft.com/office/drawing/2014/main" id="{ADE013F9-5872-BF65-1FE4-E1BCE15F2AC8}"/>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7CB3D3E9-B8A4-ACCF-67A4-405F4AE73AE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181099F5-08F1-59E9-FCAC-8C4418EC9192}"/>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1A9D68DB-6BE9-E131-BC7A-7261F49C912E}"/>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88944F07-D8B6-A4E7-E6F4-390FA2246DA7}"/>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4017BFAF-3897-50DB-410A-4F87A803C0EA}"/>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D2BA1343-8C3A-4216-8B2B-55E477F3802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9C80DC48-E858-99BB-3536-E6AEA72F6A8B}"/>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1DA7E94D-EC6B-C106-B810-E47AA6D82118}"/>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80A26E3A-8B83-BF8D-C9A6-8E60AB425EDA}"/>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838D62F8-6881-98D7-41D5-28287929FE9C}"/>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DAAB966E-8657-C81C-6110-FB51D2DFF7A7}"/>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15">
                <a:extLst>
                  <a:ext uri="{FF2B5EF4-FFF2-40B4-BE49-F238E27FC236}">
                    <a16:creationId xmlns:a16="http://schemas.microsoft.com/office/drawing/2014/main" id="{E61A24BE-7D27-AE74-22A3-8468406C08F3}"/>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6">
                <a:extLst>
                  <a:ext uri="{FF2B5EF4-FFF2-40B4-BE49-F238E27FC236}">
                    <a16:creationId xmlns:a16="http://schemas.microsoft.com/office/drawing/2014/main" id="{2AC1E8C4-4C2F-D5E5-B16A-11DA721099FD}"/>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7">
                <a:extLst>
                  <a:ext uri="{FF2B5EF4-FFF2-40B4-BE49-F238E27FC236}">
                    <a16:creationId xmlns:a16="http://schemas.microsoft.com/office/drawing/2014/main" id="{363EF70C-C774-C4F4-AAF4-530D90A12603}"/>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8">
                <a:extLst>
                  <a:ext uri="{FF2B5EF4-FFF2-40B4-BE49-F238E27FC236}">
                    <a16:creationId xmlns:a16="http://schemas.microsoft.com/office/drawing/2014/main" id="{396D76FB-FDA7-55E4-F257-7492396FEFA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19">
                <a:extLst>
                  <a:ext uri="{FF2B5EF4-FFF2-40B4-BE49-F238E27FC236}">
                    <a16:creationId xmlns:a16="http://schemas.microsoft.com/office/drawing/2014/main" id="{B5CD0EE5-CCE8-4B0B-05B6-E86F6E630BA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20">
                <a:extLst>
                  <a:ext uri="{FF2B5EF4-FFF2-40B4-BE49-F238E27FC236}">
                    <a16:creationId xmlns:a16="http://schemas.microsoft.com/office/drawing/2014/main" id="{8CAF3855-C721-1A30-D499-B24E655745C9}"/>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3" name="TextBox 23">
                    <a:extLst>
                      <a:ext uri="{FF2B5EF4-FFF2-40B4-BE49-F238E27FC236}">
                        <a16:creationId xmlns:a16="http://schemas.microsoft.com/office/drawing/2014/main" id="{19A6A884-8156-4CAA-25BC-B6710EE21053}"/>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TextBox 24">
                    <a:extLst>
                      <a:ext uri="{FF2B5EF4-FFF2-40B4-BE49-F238E27FC236}">
                        <a16:creationId xmlns:a16="http://schemas.microsoft.com/office/drawing/2014/main" id="{A456C852-99DF-7CFE-B559-1E890BB73927}"/>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25" name="Curved Connector 28">
                <a:extLst>
                  <a:ext uri="{FF2B5EF4-FFF2-40B4-BE49-F238E27FC236}">
                    <a16:creationId xmlns:a16="http://schemas.microsoft.com/office/drawing/2014/main" id="{1A062222-BC59-886A-A344-251D6D76788F}"/>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Isosceles Triangle 18">
              <a:extLst>
                <a:ext uri="{FF2B5EF4-FFF2-40B4-BE49-F238E27FC236}">
                  <a16:creationId xmlns:a16="http://schemas.microsoft.com/office/drawing/2014/main" id="{A5220657-288C-9CA7-B919-9FAB6DBBBA58}"/>
                </a:ext>
              </a:extLst>
            </p:cNvPr>
            <p:cNvSpPr/>
            <p:nvPr/>
          </p:nvSpPr>
          <p:spPr>
            <a:xfrm>
              <a:off x="8156308" y="26405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Isosceles Triangle 18">
              <a:extLst>
                <a:ext uri="{FF2B5EF4-FFF2-40B4-BE49-F238E27FC236}">
                  <a16:creationId xmlns:a16="http://schemas.microsoft.com/office/drawing/2014/main" id="{5702B87B-48FF-6BEF-A97C-5CBB831CB26B}"/>
                </a:ext>
              </a:extLst>
            </p:cNvPr>
            <p:cNvSpPr/>
            <p:nvPr/>
          </p:nvSpPr>
          <p:spPr>
            <a:xfrm>
              <a:off x="8308708" y="279290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8" name="Rectangle 26">
                  <a:extLst>
                    <a:ext uri="{FF2B5EF4-FFF2-40B4-BE49-F238E27FC236}">
                      <a16:creationId xmlns:a16="http://schemas.microsoft.com/office/drawing/2014/main" id="{6B341909-B18D-FFA3-FBF5-21B626F33D7B}"/>
                    </a:ext>
                  </a:extLst>
                </p:cNvPr>
                <p:cNvSpPr/>
                <p:nvPr/>
              </p:nvSpPr>
              <p:spPr>
                <a:xfrm>
                  <a:off x="7093926" y="225466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28" name="Rectangle 26">
                  <a:extLst>
                    <a:ext uri="{FF2B5EF4-FFF2-40B4-BE49-F238E27FC236}">
                      <a16:creationId xmlns:a16="http://schemas.microsoft.com/office/drawing/2014/main" id="{6B341909-B18D-FFA3-FBF5-21B626F33D7B}"/>
                    </a:ext>
                  </a:extLst>
                </p:cNvPr>
                <p:cNvSpPr>
                  <a:spLocks noRot="1" noChangeAspect="1" noMove="1" noResize="1" noEditPoints="1" noAdjustHandles="1" noChangeArrowheads="1" noChangeShapeType="1" noTextEdit="1"/>
                </p:cNvSpPr>
                <p:nvPr/>
              </p:nvSpPr>
              <p:spPr>
                <a:xfrm>
                  <a:off x="7093926" y="2254664"/>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Rectangle 25">
                  <a:extLst>
                    <a:ext uri="{FF2B5EF4-FFF2-40B4-BE49-F238E27FC236}">
                      <a16:creationId xmlns:a16="http://schemas.microsoft.com/office/drawing/2014/main" id="{2D1C3B6E-4132-DED4-CF78-1954AE904CB9}"/>
                    </a:ext>
                  </a:extLst>
                </p:cNvPr>
                <p:cNvSpPr/>
                <p:nvPr/>
              </p:nvSpPr>
              <p:spPr>
                <a:xfrm>
                  <a:off x="7747855" y="3957513"/>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29" name="Rectangle 25">
                  <a:extLst>
                    <a:ext uri="{FF2B5EF4-FFF2-40B4-BE49-F238E27FC236}">
                      <a16:creationId xmlns:a16="http://schemas.microsoft.com/office/drawing/2014/main" id="{2D1C3B6E-4132-DED4-CF78-1954AE904CB9}"/>
                    </a:ext>
                  </a:extLst>
                </p:cNvPr>
                <p:cNvSpPr>
                  <a:spLocks noRot="1" noChangeAspect="1" noMove="1" noResize="1" noEditPoints="1" noAdjustHandles="1" noChangeArrowheads="1" noChangeShapeType="1" noTextEdit="1"/>
                </p:cNvSpPr>
                <p:nvPr/>
              </p:nvSpPr>
              <p:spPr>
                <a:xfrm>
                  <a:off x="7747855" y="3957513"/>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71CAA8AD-B5C9-0E92-D568-7A81844B2289}"/>
                    </a:ext>
                  </a:extLst>
                </p:cNvPr>
                <p:cNvSpPr/>
                <p:nvPr/>
              </p:nvSpPr>
              <p:spPr>
                <a:xfrm>
                  <a:off x="8933838" y="3418370"/>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30" name="Rectangle 26">
                  <a:extLst>
                    <a:ext uri="{FF2B5EF4-FFF2-40B4-BE49-F238E27FC236}">
                      <a16:creationId xmlns:a16="http://schemas.microsoft.com/office/drawing/2014/main" id="{71CAA8AD-B5C9-0E92-D568-7A81844B2289}"/>
                    </a:ext>
                  </a:extLst>
                </p:cNvPr>
                <p:cNvSpPr>
                  <a:spLocks noRot="1" noChangeAspect="1" noMove="1" noResize="1" noEditPoints="1" noAdjustHandles="1" noChangeArrowheads="1" noChangeShapeType="1" noTextEdit="1"/>
                </p:cNvSpPr>
                <p:nvPr/>
              </p:nvSpPr>
              <p:spPr>
                <a:xfrm>
                  <a:off x="8933838" y="3418370"/>
                  <a:ext cx="925446" cy="307777"/>
                </a:xfrm>
                <a:prstGeom prst="rect">
                  <a:avLst/>
                </a:prstGeom>
                <a:blipFill>
                  <a:blip r:embed="rId8"/>
                  <a:stretch>
                    <a:fillRect b="-2000"/>
                  </a:stretch>
                </a:blipFill>
              </p:spPr>
              <p:txBody>
                <a:bodyPr/>
                <a:lstStyle/>
                <a:p>
                  <a:r>
                    <a:rPr lang="pt-BR">
                      <a:noFill/>
                    </a:rPr>
                    <a:t> </a:t>
                  </a:r>
                </a:p>
              </p:txBody>
            </p:sp>
          </mc:Fallback>
        </mc:AlternateContent>
        <p:sp>
          <p:nvSpPr>
            <p:cNvPr id="31" name="CaixaDeTexto 30">
              <a:extLst>
                <a:ext uri="{FF2B5EF4-FFF2-40B4-BE49-F238E27FC236}">
                  <a16:creationId xmlns:a16="http://schemas.microsoft.com/office/drawing/2014/main" id="{F52B5294-B93A-4F06-E0AE-944996185889}"/>
                </a:ext>
              </a:extLst>
            </p:cNvPr>
            <p:cNvSpPr txBox="1"/>
            <p:nvPr/>
          </p:nvSpPr>
          <p:spPr>
            <a:xfrm>
              <a:off x="7106863" y="4597238"/>
              <a:ext cx="3231075" cy="369332"/>
            </a:xfrm>
            <a:prstGeom prst="rect">
              <a:avLst/>
            </a:prstGeom>
            <a:noFill/>
          </p:spPr>
          <p:txBody>
            <a:bodyPr wrap="square" rtlCol="0">
              <a:spAutoFit/>
            </a:bodyPr>
            <a:lstStyle/>
            <a:p>
              <a:r>
                <a:rPr lang="pt-BR" dirty="0"/>
                <a:t>Classe 0 (Classe negativa)</a:t>
              </a:r>
            </a:p>
          </p:txBody>
        </p:sp>
        <p:sp>
          <p:nvSpPr>
            <p:cNvPr id="32" name="CaixaDeTexto 31">
              <a:extLst>
                <a:ext uri="{FF2B5EF4-FFF2-40B4-BE49-F238E27FC236}">
                  <a16:creationId xmlns:a16="http://schemas.microsoft.com/office/drawing/2014/main" id="{D8A07C62-F5F4-0CAD-935D-03F57312F81A}"/>
                </a:ext>
              </a:extLst>
            </p:cNvPr>
            <p:cNvSpPr txBox="1"/>
            <p:nvPr/>
          </p:nvSpPr>
          <p:spPr>
            <a:xfrm>
              <a:off x="7106864" y="4911579"/>
              <a:ext cx="2972316" cy="369332"/>
            </a:xfrm>
            <a:prstGeom prst="rect">
              <a:avLst/>
            </a:prstGeom>
            <a:noFill/>
          </p:spPr>
          <p:txBody>
            <a:bodyPr wrap="square" rtlCol="0">
              <a:spAutoFit/>
            </a:bodyPr>
            <a:lstStyle/>
            <a:p>
              <a:r>
                <a:rPr lang="pt-BR" dirty="0"/>
                <a:t>Classe 1 (Classe positiva)</a:t>
              </a:r>
            </a:p>
          </p:txBody>
        </p:sp>
        <p:sp>
          <p:nvSpPr>
            <p:cNvPr id="33" name="Isosceles Triangle 18">
              <a:extLst>
                <a:ext uri="{FF2B5EF4-FFF2-40B4-BE49-F238E27FC236}">
                  <a16:creationId xmlns:a16="http://schemas.microsoft.com/office/drawing/2014/main" id="{FF426D03-69B0-9609-C94B-38CBD3257BBA}"/>
                </a:ext>
              </a:extLst>
            </p:cNvPr>
            <p:cNvSpPr/>
            <p:nvPr/>
          </p:nvSpPr>
          <p:spPr>
            <a:xfrm>
              <a:off x="6990288" y="467185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1">
              <a:extLst>
                <a:ext uri="{FF2B5EF4-FFF2-40B4-BE49-F238E27FC236}">
                  <a16:creationId xmlns:a16="http://schemas.microsoft.com/office/drawing/2014/main" id="{059673B3-B041-A345-A101-51AC18AB4E88}"/>
                </a:ext>
              </a:extLst>
            </p:cNvPr>
            <p:cNvSpPr/>
            <p:nvPr/>
          </p:nvSpPr>
          <p:spPr>
            <a:xfrm>
              <a:off x="6983580" y="50329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5" name="Agrupar 34">
              <a:extLst>
                <a:ext uri="{FF2B5EF4-FFF2-40B4-BE49-F238E27FC236}">
                  <a16:creationId xmlns:a16="http://schemas.microsoft.com/office/drawing/2014/main" id="{2C96A17B-948D-BE4B-9D42-5648DFFDFA0D}"/>
                </a:ext>
              </a:extLst>
            </p:cNvPr>
            <p:cNvGrpSpPr/>
            <p:nvPr/>
          </p:nvGrpSpPr>
          <p:grpSpPr>
            <a:xfrm>
              <a:off x="2606089" y="2575957"/>
              <a:ext cx="4933950" cy="1618458"/>
              <a:chOff x="499869" y="1583227"/>
              <a:chExt cx="4933950" cy="1618458"/>
            </a:xfrm>
          </p:grpSpPr>
          <p:sp>
            <p:nvSpPr>
              <p:cNvPr id="36" name="Elipse 35">
                <a:extLst>
                  <a:ext uri="{FF2B5EF4-FFF2-40B4-BE49-F238E27FC236}">
                    <a16:creationId xmlns:a16="http://schemas.microsoft.com/office/drawing/2014/main" id="{6719587C-2210-DA25-74CB-2907D6627238}"/>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7" name="Conector de Seta Reta 36">
                <a:extLst>
                  <a:ext uri="{FF2B5EF4-FFF2-40B4-BE49-F238E27FC236}">
                    <a16:creationId xmlns:a16="http://schemas.microsoft.com/office/drawing/2014/main" id="{D0C6AF8A-A35C-1E2C-C4C6-6E8ECF7AB127}"/>
                  </a:ext>
                </a:extLst>
              </p:cNvPr>
              <p:cNvCxnSpPr>
                <a:cxnSpLocks/>
              </p:cNvCxnSpPr>
              <p:nvPr/>
            </p:nvCxnSpPr>
            <p:spPr>
              <a:xfrm>
                <a:off x="1900964" y="1933886"/>
                <a:ext cx="348112" cy="27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1207FF0D-8A7A-C940-6E90-C180547029BB}"/>
                      </a:ext>
                    </a:extLst>
                  </p:cNvPr>
                  <p:cNvSpPr txBox="1"/>
                  <p:nvPr/>
                </p:nvSpPr>
                <p:spPr>
                  <a:xfrm>
                    <a:off x="1579129" y="1647480"/>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38" name="CaixaDeTexto 37">
                    <a:extLst>
                      <a:ext uri="{FF2B5EF4-FFF2-40B4-BE49-F238E27FC236}">
                        <a16:creationId xmlns:a16="http://schemas.microsoft.com/office/drawing/2014/main" id="{1207FF0D-8A7A-C940-6E90-C180547029BB}"/>
                      </a:ext>
                    </a:extLst>
                  </p:cNvPr>
                  <p:cNvSpPr txBox="1">
                    <a:spLocks noRot="1" noChangeAspect="1" noMove="1" noResize="1" noEditPoints="1" noAdjustHandles="1" noChangeArrowheads="1" noChangeShapeType="1" noTextEdit="1"/>
                  </p:cNvSpPr>
                  <p:nvPr/>
                </p:nvSpPr>
                <p:spPr>
                  <a:xfrm>
                    <a:off x="1579129" y="1647480"/>
                    <a:ext cx="382539"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D29B4862-55F1-19F0-93FE-65F0AF3DF5D2}"/>
                      </a:ext>
                    </a:extLst>
                  </p:cNvPr>
                  <p:cNvSpPr txBox="1"/>
                  <p:nvPr/>
                </p:nvSpPr>
                <p:spPr>
                  <a:xfrm>
                    <a:off x="1521900" y="2445720"/>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39" name="CaixaDeTexto 38">
                    <a:extLst>
                      <a:ext uri="{FF2B5EF4-FFF2-40B4-BE49-F238E27FC236}">
                        <a16:creationId xmlns:a16="http://schemas.microsoft.com/office/drawing/2014/main" id="{D29B4862-55F1-19F0-93FE-65F0AF3DF5D2}"/>
                      </a:ext>
                    </a:extLst>
                  </p:cNvPr>
                  <p:cNvSpPr txBox="1">
                    <a:spLocks noRot="1" noChangeAspect="1" noMove="1" noResize="1" noEditPoints="1" noAdjustHandles="1" noChangeArrowheads="1" noChangeShapeType="1" noTextEdit="1"/>
                  </p:cNvSpPr>
                  <p:nvPr/>
                </p:nvSpPr>
                <p:spPr>
                  <a:xfrm>
                    <a:off x="1521900" y="2445720"/>
                    <a:ext cx="370290" cy="369332"/>
                  </a:xfrm>
                  <a:prstGeom prst="rect">
                    <a:avLst/>
                  </a:prstGeom>
                  <a:blipFill>
                    <a:blip r:embed="rId10"/>
                    <a:stretch>
                      <a:fillRect/>
                    </a:stretch>
                  </a:blipFill>
                </p:spPr>
                <p:txBody>
                  <a:bodyPr/>
                  <a:lstStyle/>
                  <a:p>
                    <a:r>
                      <a:rPr lang="pt-BR">
                        <a:noFill/>
                      </a:rPr>
                      <a:t> </a:t>
                    </a:r>
                  </a:p>
                </p:txBody>
              </p:sp>
            </mc:Fallback>
          </mc:AlternateContent>
          <p:cxnSp>
            <p:nvCxnSpPr>
              <p:cNvPr id="41" name="Conector de Seta Reta 40">
                <a:extLst>
                  <a:ext uri="{FF2B5EF4-FFF2-40B4-BE49-F238E27FC236}">
                    <a16:creationId xmlns:a16="http://schemas.microsoft.com/office/drawing/2014/main" id="{3DC3DA20-94B1-48B8-2443-A0F57FE775F9}"/>
                  </a:ext>
                </a:extLst>
              </p:cNvPr>
              <p:cNvCxnSpPr>
                <a:cxnSpLocks/>
              </p:cNvCxnSpPr>
              <p:nvPr/>
            </p:nvCxnSpPr>
            <p:spPr>
              <a:xfrm flipV="1">
                <a:off x="1862882" y="2435021"/>
                <a:ext cx="378451" cy="24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35C989E2-9F6B-4438-7047-5B083687A260}"/>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0C8BC957-84C5-C127-5073-89680E1D69C4}"/>
                  </a:ext>
                </a:extLst>
              </p:cNvPr>
              <p:cNvCxnSpPr>
                <a:cxnSpLocks/>
                <a:endCxn id="49"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64858CDB-AF3D-E595-1ED5-E03B3A6B00A5}"/>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11"/>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D877FC18-323F-12D6-31C5-35286C16EB26}"/>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12"/>
                    <a:stretch>
                      <a:fillRect/>
                    </a:stretch>
                  </a:blipFill>
                </p:spPr>
                <p:txBody>
                  <a:bodyPr/>
                  <a:lstStyle/>
                  <a:p>
                    <a:r>
                      <a:rPr lang="pt-BR">
                        <a:noFill/>
                      </a:rPr>
                      <a:t> </a:t>
                    </a:r>
                  </a:p>
                </p:txBody>
              </p:sp>
            </mc:Fallback>
          </mc:AlternateContent>
          <p:sp>
            <p:nvSpPr>
              <p:cNvPr id="48" name="CaixaDeTexto 47">
                <a:extLst>
                  <a:ext uri="{FF2B5EF4-FFF2-40B4-BE49-F238E27FC236}">
                    <a16:creationId xmlns:a16="http://schemas.microsoft.com/office/drawing/2014/main" id="{ADCA90CC-58C7-F793-69ED-9C51E654825E}"/>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49" name="Retângulo 48">
                    <a:extLst>
                      <a:ext uri="{FF2B5EF4-FFF2-40B4-BE49-F238E27FC236}">
                        <a16:creationId xmlns:a16="http://schemas.microsoft.com/office/drawing/2014/main" id="{A308DD78-E982-547D-D7B6-17BD07455599}"/>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B6D09AD5-3928-409F-10C3-EC4495454AEF}"/>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4"/>
                    <a:stretch>
                      <a:fillRect l="-9677" r="-6452" b="-6522"/>
                    </a:stretch>
                  </a:blipFill>
                </p:spPr>
                <p:txBody>
                  <a:bodyPr/>
                  <a:lstStyle/>
                  <a:p>
                    <a:r>
                      <a:rPr lang="pt-BR">
                        <a:noFill/>
                      </a:rPr>
                      <a:t> </a:t>
                    </a:r>
                  </a:p>
                </p:txBody>
              </p:sp>
            </mc:Fallback>
          </mc:AlternateContent>
          <p:cxnSp>
            <p:nvCxnSpPr>
              <p:cNvPr id="51" name="Conector de Seta Reta 50">
                <a:extLst>
                  <a:ext uri="{FF2B5EF4-FFF2-40B4-BE49-F238E27FC236}">
                    <a16:creationId xmlns:a16="http://schemas.microsoft.com/office/drawing/2014/main" id="{0D82C188-C83C-86D8-CFAE-BD29857977E5}"/>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72290956-1510-B9E9-9493-EB4290DB5D26}"/>
                      </a:ext>
                    </a:extLst>
                  </p:cNvPr>
                  <p:cNvSpPr txBox="1"/>
                  <p:nvPr/>
                </p:nvSpPr>
                <p:spPr>
                  <a:xfrm>
                    <a:off x="1910882" y="178412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52" name="CaixaDeTexto 51">
                    <a:extLst>
                      <a:ext uri="{FF2B5EF4-FFF2-40B4-BE49-F238E27FC236}">
                        <a16:creationId xmlns:a16="http://schemas.microsoft.com/office/drawing/2014/main" id="{72290956-1510-B9E9-9493-EB4290DB5D26}"/>
                      </a:ext>
                    </a:extLst>
                  </p:cNvPr>
                  <p:cNvSpPr txBox="1">
                    <a:spLocks noRot="1" noChangeAspect="1" noMove="1" noResize="1" noEditPoints="1" noAdjustHandles="1" noChangeArrowheads="1" noChangeShapeType="1" noTextEdit="1"/>
                  </p:cNvSpPr>
                  <p:nvPr/>
                </p:nvSpPr>
                <p:spPr>
                  <a:xfrm>
                    <a:off x="1910882" y="1784127"/>
                    <a:ext cx="418236" cy="307777"/>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F6426A30-91FF-AB5E-2A99-4CA49AC77DA9}"/>
                      </a:ext>
                    </a:extLst>
                  </p:cNvPr>
                  <p:cNvSpPr txBox="1"/>
                  <p:nvPr/>
                </p:nvSpPr>
                <p:spPr>
                  <a:xfrm>
                    <a:off x="1933352" y="2497656"/>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53" name="CaixaDeTexto 52">
                    <a:extLst>
                      <a:ext uri="{FF2B5EF4-FFF2-40B4-BE49-F238E27FC236}">
                        <a16:creationId xmlns:a16="http://schemas.microsoft.com/office/drawing/2014/main" id="{F6426A30-91FF-AB5E-2A99-4CA49AC77DA9}"/>
                      </a:ext>
                    </a:extLst>
                  </p:cNvPr>
                  <p:cNvSpPr txBox="1">
                    <a:spLocks noRot="1" noChangeAspect="1" noMove="1" noResize="1" noEditPoints="1" noAdjustHandles="1" noChangeArrowheads="1" noChangeShapeType="1" noTextEdit="1"/>
                  </p:cNvSpPr>
                  <p:nvPr/>
                </p:nvSpPr>
                <p:spPr>
                  <a:xfrm>
                    <a:off x="1933352" y="2497656"/>
                    <a:ext cx="418236" cy="307777"/>
                  </a:xfrm>
                  <a:prstGeom prst="rect">
                    <a:avLst/>
                  </a:prstGeom>
                  <a:blipFill>
                    <a:blip r:embed="rId16"/>
                    <a:stretch>
                      <a:fillRect/>
                    </a:stretch>
                  </a:blipFill>
                </p:spPr>
                <p:txBody>
                  <a:bodyPr/>
                  <a:lstStyle/>
                  <a:p>
                    <a:r>
                      <a:rPr lang="pt-BR">
                        <a:noFill/>
                      </a:rPr>
                      <a:t> </a:t>
                    </a:r>
                  </a:p>
                </p:txBody>
              </p:sp>
            </mc:Fallback>
          </mc:AlternateContent>
        </p:grpSp>
        <p:sp>
          <p:nvSpPr>
            <p:cNvPr id="57" name="Seta: para a Direita 56">
              <a:extLst>
                <a:ext uri="{FF2B5EF4-FFF2-40B4-BE49-F238E27FC236}">
                  <a16:creationId xmlns:a16="http://schemas.microsoft.com/office/drawing/2014/main" id="{1F03AB0D-0808-8A27-3BAD-93FBBFD2D113}"/>
                </a:ext>
              </a:extLst>
            </p:cNvPr>
            <p:cNvSpPr/>
            <p:nvPr/>
          </p:nvSpPr>
          <p:spPr>
            <a:xfrm>
              <a:off x="6545113" y="2994240"/>
              <a:ext cx="318612" cy="657232"/>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697371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938388" y="1825624"/>
                <a:ext cx="6063114" cy="5032375"/>
              </a:xfrm>
            </p:spPr>
            <p:txBody>
              <a:bodyPr>
                <a:normAutofit/>
              </a:bodyPr>
              <a:lstStyle/>
              <a:p>
                <a:r>
                  <a:rPr lang="pt-BR" dirty="0"/>
                  <a:t>O neurônio separa as classes usando </a:t>
                </a:r>
                <a:r>
                  <a:rPr lang="pt-BR" b="1" i="1" dirty="0">
                    <a:solidFill>
                      <a:srgbClr val="FF0000"/>
                    </a:solidFill>
                  </a:rPr>
                  <a:t>hiperplanos</a:t>
                </a:r>
                <a:r>
                  <a:rPr lang="pt-BR" dirty="0"/>
                  <a:t> (retas, planos, etc.).</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938388" y="1825624"/>
                <a:ext cx="6063114" cy="5032375"/>
              </a:xfrm>
              <a:blipFill>
                <a:blip r:embed="rId3"/>
                <a:stretch>
                  <a:fillRect l="-1809" t="-1937"/>
                </a:stretch>
              </a:blipFill>
            </p:spPr>
            <p:txBody>
              <a:bodyPr/>
              <a:lstStyle/>
              <a:p>
                <a:r>
                  <a:rPr lang="pt-BR">
                    <a:noFill/>
                  </a:rPr>
                  <a:t> </a:t>
                </a:r>
              </a:p>
            </p:txBody>
          </p:sp>
        </mc:Fallback>
      </mc:AlternateContent>
      <p:grpSp>
        <p:nvGrpSpPr>
          <p:cNvPr id="4" name="Group 29">
            <a:extLst>
              <a:ext uri="{FF2B5EF4-FFF2-40B4-BE49-F238E27FC236}">
                <a16:creationId xmlns:a16="http://schemas.microsoft.com/office/drawing/2014/main" id="{8D92690D-7477-E9ED-D19C-052C3470E339}"/>
              </a:ext>
            </a:extLst>
          </p:cNvPr>
          <p:cNvGrpSpPr/>
          <p:nvPr/>
        </p:nvGrpSpPr>
        <p:grpSpPr>
          <a:xfrm>
            <a:off x="1145231" y="2314528"/>
            <a:ext cx="3955774" cy="2602233"/>
            <a:chOff x="3985525" y="1463116"/>
            <a:chExt cx="3955774" cy="2602233"/>
          </a:xfrm>
        </p:grpSpPr>
        <p:cxnSp>
          <p:nvCxnSpPr>
            <p:cNvPr id="5" name="Straight Arrow Connector 3">
              <a:extLst>
                <a:ext uri="{FF2B5EF4-FFF2-40B4-BE49-F238E27FC236}">
                  <a16:creationId xmlns:a16="http://schemas.microsoft.com/office/drawing/2014/main" id="{23B783E7-C59D-7665-8C38-2481E58903A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6B0740F1-7CB0-F3C4-E3A5-FBD58738FA94}"/>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0957EBC2-1E0F-3673-CB52-EE23D9ECDFC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C50D996B-E6D6-13C6-12A0-46F6AF32B9DC}"/>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E2BAB04A-ED6D-C74E-DD02-B3FCF8551E5F}"/>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F075417D-AFA7-A44C-7F7A-E47992A4425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8D980F83-1067-F3C3-514A-6B6E526F6E03}"/>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365856AF-E742-D77C-C135-93808B892DC0}"/>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07AD2E88-9440-9509-69EB-FE1911B70523}"/>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14413CB8-17E7-FC01-AF4F-CE9C6A14E6FD}"/>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A2AD167C-2037-24C4-5B22-BB12E184F9B0}"/>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38647B5C-508B-0178-07AA-A732FA913093}"/>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5">
              <a:extLst>
                <a:ext uri="{FF2B5EF4-FFF2-40B4-BE49-F238E27FC236}">
                  <a16:creationId xmlns:a16="http://schemas.microsoft.com/office/drawing/2014/main" id="{CA695D20-BA80-35C4-A92D-FB7C837711E0}"/>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6">
              <a:extLst>
                <a:ext uri="{FF2B5EF4-FFF2-40B4-BE49-F238E27FC236}">
                  <a16:creationId xmlns:a16="http://schemas.microsoft.com/office/drawing/2014/main" id="{4F72C0B4-BBBC-683E-52B3-AF0B6E4307E3}"/>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7">
              <a:extLst>
                <a:ext uri="{FF2B5EF4-FFF2-40B4-BE49-F238E27FC236}">
                  <a16:creationId xmlns:a16="http://schemas.microsoft.com/office/drawing/2014/main" id="{42894A6B-3121-A997-FA4F-6B21A4586439}"/>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18">
              <a:extLst>
                <a:ext uri="{FF2B5EF4-FFF2-40B4-BE49-F238E27FC236}">
                  <a16:creationId xmlns:a16="http://schemas.microsoft.com/office/drawing/2014/main" id="{E2B621D6-6AE7-15D2-789B-A8FB226D7F5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19">
              <a:extLst>
                <a:ext uri="{FF2B5EF4-FFF2-40B4-BE49-F238E27FC236}">
                  <a16:creationId xmlns:a16="http://schemas.microsoft.com/office/drawing/2014/main" id="{D6806EE5-D5B8-499F-0A95-D80EF1F64F7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0">
              <a:extLst>
                <a:ext uri="{FF2B5EF4-FFF2-40B4-BE49-F238E27FC236}">
                  <a16:creationId xmlns:a16="http://schemas.microsoft.com/office/drawing/2014/main" id="{30B07AD3-11E3-94B9-34B6-12E7F6CAC4B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23">
                  <a:extLst>
                    <a:ext uri="{FF2B5EF4-FFF2-40B4-BE49-F238E27FC236}">
                      <a16:creationId xmlns:a16="http://schemas.microsoft.com/office/drawing/2014/main" id="{402D4498-5AB3-F19F-3C66-10A4AE1023F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TextBox 24">
                  <a:extLst>
                    <a:ext uri="{FF2B5EF4-FFF2-40B4-BE49-F238E27FC236}">
                      <a16:creationId xmlns:a16="http://schemas.microsoft.com/office/drawing/2014/main" id="{8A544233-5DFF-1ED6-8A7B-F2A14EA61579}"/>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3" name="Rectangle 27">
                  <a:extLst>
                    <a:ext uri="{FF2B5EF4-FFF2-40B4-BE49-F238E27FC236}">
                      <a16:creationId xmlns:a16="http://schemas.microsoft.com/office/drawing/2014/main" id="{4A08A82A-3755-0A3D-C30E-7FC21575BB7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46" name="Curved Connector 28">
              <a:extLst>
                <a:ext uri="{FF2B5EF4-FFF2-40B4-BE49-F238E27FC236}">
                  <a16:creationId xmlns:a16="http://schemas.microsoft.com/office/drawing/2014/main" id="{338C8CD6-3E37-D8CA-571E-C114F910F8DA}"/>
                </a:ext>
              </a:extLst>
            </p:cNvPr>
            <p:cNvCxnSpPr>
              <a:cxnSpLocks/>
              <a:endCxn id="43"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aixaDeTexto 46">
            <a:extLst>
              <a:ext uri="{FF2B5EF4-FFF2-40B4-BE49-F238E27FC236}">
                <a16:creationId xmlns:a16="http://schemas.microsoft.com/office/drawing/2014/main" id="{4180690E-5438-4150-1585-54E029DAD6D2}"/>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49" name="CaixaDeTexto 48">
            <a:extLst>
              <a:ext uri="{FF2B5EF4-FFF2-40B4-BE49-F238E27FC236}">
                <a16:creationId xmlns:a16="http://schemas.microsoft.com/office/drawing/2014/main" id="{AB52FB6E-811E-07C5-F1F1-A62F8A77005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52" name="Isosceles Triangle 18">
            <a:extLst>
              <a:ext uri="{FF2B5EF4-FFF2-40B4-BE49-F238E27FC236}">
                <a16:creationId xmlns:a16="http://schemas.microsoft.com/office/drawing/2014/main" id="{252DFA93-A719-C28C-3229-565D981CE4FA}"/>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18">
            <a:extLst>
              <a:ext uri="{FF2B5EF4-FFF2-40B4-BE49-F238E27FC236}">
                <a16:creationId xmlns:a16="http://schemas.microsoft.com/office/drawing/2014/main" id="{454AB639-6C2E-D85C-64E9-B9A0E4D690AF}"/>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18">
            <a:extLst>
              <a:ext uri="{FF2B5EF4-FFF2-40B4-BE49-F238E27FC236}">
                <a16:creationId xmlns:a16="http://schemas.microsoft.com/office/drawing/2014/main" id="{AA6B340B-F97C-0613-87D7-42636664678A}"/>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11">
            <a:extLst>
              <a:ext uri="{FF2B5EF4-FFF2-40B4-BE49-F238E27FC236}">
                <a16:creationId xmlns:a16="http://schemas.microsoft.com/office/drawing/2014/main" id="{0754F3C3-9874-4926-ADEE-B09E9E203ED2}"/>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136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40DA219-5B1E-A50B-9F92-A49056A7DAF6}"/>
                  </a:ext>
                </a:extLst>
              </p:cNvPr>
              <p:cNvSpPr>
                <a:spLocks noGrp="1"/>
              </p:cNvSpPr>
              <p:nvPr>
                <p:ph type="title"/>
              </p:nvPr>
            </p:nvSpPr>
            <p:spPr/>
            <p:txBody>
              <a:bodyPr/>
              <a:lstStyle/>
              <a:p>
                <a:r>
                  <a:rPr lang="pt-BR" dirty="0"/>
                  <a:t>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xmlns="">
          <p:sp>
            <p:nvSpPr>
              <p:cNvPr id="2" name="Título 1">
                <a:extLst>
                  <a:ext uri="{FF2B5EF4-FFF2-40B4-BE49-F238E27FC236}">
                    <a16:creationId xmlns:a16="http://schemas.microsoft.com/office/drawing/2014/main" id="{A40DA219-5B1E-A50B-9F92-A49056A7DAF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189DCC1-6DC0-06B7-ACB8-229783AC8FFC}"/>
                  </a:ext>
                </a:extLst>
              </p:cNvPr>
              <p:cNvSpPr>
                <a:spLocks noGrp="1"/>
              </p:cNvSpPr>
              <p:nvPr>
                <p:ph idx="1"/>
              </p:nvPr>
            </p:nvSpPr>
            <p:spPr>
              <a:xfrm>
                <a:off x="5923479" y="1825624"/>
                <a:ext cx="6125646" cy="5032375"/>
              </a:xfrm>
            </p:spPr>
            <p:txBody>
              <a:bodyPr>
                <a:normAutofit fontScale="92500" lnSpcReduction="10000"/>
              </a:bodyPr>
              <a:lstStyle/>
              <a:p>
                <a:r>
                  <a:rPr lang="pt-BR" dirty="0"/>
                  <a:t>Vamos supor a seguinte função discriminante: </a:t>
                </a:r>
                <a14:m>
                  <m:oMath xmlns:m="http://schemas.openxmlformats.org/officeDocument/2006/math">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4−</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a qual é mostrada na figura ao lado.</a:t>
                </a:r>
              </a:p>
              <a:p>
                <a:r>
                  <a:rPr lang="pt-BR" dirty="0"/>
                  <a:t>Agora vamos encontrar as </a:t>
                </a:r>
                <a:r>
                  <a:rPr lang="pt-BR" b="1" i="1" dirty="0"/>
                  <a:t>regiões de decisão </a:t>
                </a:r>
                <a:r>
                  <a:rPr lang="pt-BR" dirty="0"/>
                  <a:t>substituindo alguns valores nela.</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=1</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00B0F0"/>
                    </a:solidFill>
                  </a:rPr>
                  <a:t>positiva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=3</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FF0000"/>
                    </a:solidFill>
                  </a:rPr>
                  <a:t>negativa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b="1" i="1" dirty="0"/>
                  <a:t>Indeterminação</a:t>
                </a:r>
                <a:r>
                  <a:rPr lang="pt-BR" dirty="0"/>
                  <a:t>: não podemos afirmar a qual classe o exemplo pertence.</a:t>
                </a:r>
              </a:p>
              <a:p>
                <a:pPr lvl="2">
                  <a:buFont typeface="Wingdings" panose="05000000000000000000" pitchFamily="2" charset="2"/>
                  <a:buChar char="ü"/>
                </a:pPr>
                <a:r>
                  <a:rPr lang="pt-BR" dirty="0"/>
                  <a:t>Podemos atribuir arbitrariamente a uma das duas classes ou escolher a classe que possui maior número de exemplos.</a:t>
                </a:r>
              </a:p>
            </p:txBody>
          </p:sp>
        </mc:Choice>
        <mc:Fallback xmlns="">
          <p:sp>
            <p:nvSpPr>
              <p:cNvPr id="3" name="Espaço Reservado para Conteúdo 2">
                <a:extLst>
                  <a:ext uri="{FF2B5EF4-FFF2-40B4-BE49-F238E27FC236}">
                    <a16:creationId xmlns:a16="http://schemas.microsoft.com/office/drawing/2014/main" id="{0189DCC1-6DC0-06B7-ACB8-229783AC8FFC}"/>
                  </a:ext>
                </a:extLst>
              </p:cNvPr>
              <p:cNvSpPr>
                <a:spLocks noGrp="1" noRot="1" noChangeAspect="1" noMove="1" noResize="1" noEditPoints="1" noAdjustHandles="1" noChangeArrowheads="1" noChangeShapeType="1" noTextEdit="1"/>
              </p:cNvSpPr>
              <p:nvPr>
                <p:ph idx="1"/>
              </p:nvPr>
            </p:nvSpPr>
            <p:spPr>
              <a:xfrm>
                <a:off x="5923479" y="1825624"/>
                <a:ext cx="6125646" cy="5032375"/>
              </a:xfrm>
              <a:blipFill>
                <a:blip r:embed="rId3"/>
                <a:stretch>
                  <a:fillRect l="-1592" t="-2421" r="-2289"/>
                </a:stretch>
              </a:blipFill>
            </p:spPr>
            <p:txBody>
              <a:bodyPr/>
              <a:lstStyle/>
              <a:p>
                <a:r>
                  <a:rPr lang="pt-BR">
                    <a:noFill/>
                  </a:rPr>
                  <a:t> </a:t>
                </a:r>
              </a:p>
            </p:txBody>
          </p:sp>
        </mc:Fallback>
      </mc:AlternateContent>
      <p:grpSp>
        <p:nvGrpSpPr>
          <p:cNvPr id="4" name="Group 191">
            <a:extLst>
              <a:ext uri="{FF2B5EF4-FFF2-40B4-BE49-F238E27FC236}">
                <a16:creationId xmlns:a16="http://schemas.microsoft.com/office/drawing/2014/main" id="{131D70C2-43D2-4494-632F-3ADF1223E31B}"/>
              </a:ext>
            </a:extLst>
          </p:cNvPr>
          <p:cNvGrpSpPr/>
          <p:nvPr/>
        </p:nvGrpSpPr>
        <p:grpSpPr>
          <a:xfrm>
            <a:off x="838200" y="2354795"/>
            <a:ext cx="3747280" cy="3315291"/>
            <a:chOff x="4781484" y="1471556"/>
            <a:chExt cx="3747280" cy="3315291"/>
          </a:xfrm>
        </p:grpSpPr>
        <p:sp>
          <p:nvSpPr>
            <p:cNvPr id="5" name="Oval 192">
              <a:extLst>
                <a:ext uri="{FF2B5EF4-FFF2-40B4-BE49-F238E27FC236}">
                  <a16:creationId xmlns:a16="http://schemas.microsoft.com/office/drawing/2014/main" id="{951BDBB1-C287-D4C4-208F-D6F0F62EDA62}"/>
                </a:ext>
              </a:extLst>
            </p:cNvPr>
            <p:cNvSpPr/>
            <p:nvPr/>
          </p:nvSpPr>
          <p:spPr>
            <a:xfrm>
              <a:off x="5615257" y="318054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193">
              <a:extLst>
                <a:ext uri="{FF2B5EF4-FFF2-40B4-BE49-F238E27FC236}">
                  <a16:creationId xmlns:a16="http://schemas.microsoft.com/office/drawing/2014/main" id="{4D2D75C5-D280-1FE2-0A7E-76CE08ABE7A6}"/>
                </a:ext>
              </a:extLst>
            </p:cNvPr>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194">
              <a:extLst>
                <a:ext uri="{FF2B5EF4-FFF2-40B4-BE49-F238E27FC236}">
                  <a16:creationId xmlns:a16="http://schemas.microsoft.com/office/drawing/2014/main" id="{2821FDC5-FCF9-C641-ECCA-7918C60AC58D}"/>
                </a:ext>
              </a:extLst>
            </p:cNvPr>
            <p:cNvSpPr/>
            <p:nvPr/>
          </p:nvSpPr>
          <p:spPr>
            <a:xfrm>
              <a:off x="5438105" y="27744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195">
              <a:extLst>
                <a:ext uri="{FF2B5EF4-FFF2-40B4-BE49-F238E27FC236}">
                  <a16:creationId xmlns:a16="http://schemas.microsoft.com/office/drawing/2014/main" id="{5CC2CA3D-1370-9945-FAE0-9B6EE7C2A0B2}"/>
                </a:ext>
              </a:extLst>
            </p:cNvPr>
            <p:cNvSpPr/>
            <p:nvPr/>
          </p:nvSpPr>
          <p:spPr>
            <a:xfrm>
              <a:off x="5264279" y="4004736"/>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196">
              <a:extLst>
                <a:ext uri="{FF2B5EF4-FFF2-40B4-BE49-F238E27FC236}">
                  <a16:creationId xmlns:a16="http://schemas.microsoft.com/office/drawing/2014/main" id="{7A08A5AF-DA38-F554-D909-215BEA7A1DA5}"/>
                </a:ext>
              </a:extLst>
            </p:cNvPr>
            <p:cNvSpPr/>
            <p:nvPr/>
          </p:nvSpPr>
          <p:spPr>
            <a:xfrm>
              <a:off x="6151198" y="329051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197">
              <a:extLst>
                <a:ext uri="{FF2B5EF4-FFF2-40B4-BE49-F238E27FC236}">
                  <a16:creationId xmlns:a16="http://schemas.microsoft.com/office/drawing/2014/main" id="{0A2FF774-5547-1518-D571-D13D52ED6A08}"/>
                </a:ext>
              </a:extLst>
            </p:cNvPr>
            <p:cNvSpPr/>
            <p:nvPr/>
          </p:nvSpPr>
          <p:spPr>
            <a:xfrm>
              <a:off x="5461446" y="3450170"/>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98">
              <a:extLst>
                <a:ext uri="{FF2B5EF4-FFF2-40B4-BE49-F238E27FC236}">
                  <a16:creationId xmlns:a16="http://schemas.microsoft.com/office/drawing/2014/main" id="{0495D267-CDD7-56C4-DCFD-DD2E3D63FA14}"/>
                </a:ext>
              </a:extLst>
            </p:cNvPr>
            <p:cNvSpPr/>
            <p:nvPr/>
          </p:nvSpPr>
          <p:spPr>
            <a:xfrm>
              <a:off x="5875956" y="336978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Isosceles Triangle 199">
              <a:extLst>
                <a:ext uri="{FF2B5EF4-FFF2-40B4-BE49-F238E27FC236}">
                  <a16:creationId xmlns:a16="http://schemas.microsoft.com/office/drawing/2014/main" id="{92314B82-FBE5-26C9-6E2B-5C7068513951}"/>
                </a:ext>
              </a:extLst>
            </p:cNvPr>
            <p:cNvSpPr/>
            <p:nvPr/>
          </p:nvSpPr>
          <p:spPr>
            <a:xfrm>
              <a:off x="7232343"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200">
              <a:extLst>
                <a:ext uri="{FF2B5EF4-FFF2-40B4-BE49-F238E27FC236}">
                  <a16:creationId xmlns:a16="http://schemas.microsoft.com/office/drawing/2014/main" id="{073242D9-C223-0CA5-3AB8-98AF3A4DA8D5}"/>
                </a:ext>
              </a:extLst>
            </p:cNvPr>
            <p:cNvSpPr/>
            <p:nvPr/>
          </p:nvSpPr>
          <p:spPr>
            <a:xfrm>
              <a:off x="7068503" y="324954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202">
              <a:extLst>
                <a:ext uri="{FF2B5EF4-FFF2-40B4-BE49-F238E27FC236}">
                  <a16:creationId xmlns:a16="http://schemas.microsoft.com/office/drawing/2014/main" id="{5D4668CE-3CC0-A625-7137-D42520E376C9}"/>
                </a:ext>
              </a:extLst>
            </p:cNvPr>
            <p:cNvSpPr/>
            <p:nvPr/>
          </p:nvSpPr>
          <p:spPr>
            <a:xfrm>
              <a:off x="6943068" y="30098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203">
              <a:extLst>
                <a:ext uri="{FF2B5EF4-FFF2-40B4-BE49-F238E27FC236}">
                  <a16:creationId xmlns:a16="http://schemas.microsoft.com/office/drawing/2014/main" id="{65DB8952-5A20-B441-22B9-08189B5F79D7}"/>
                </a:ext>
              </a:extLst>
            </p:cNvPr>
            <p:cNvSpPr/>
            <p:nvPr/>
          </p:nvSpPr>
          <p:spPr>
            <a:xfrm>
              <a:off x="6107998" y="26676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204">
              <a:extLst>
                <a:ext uri="{FF2B5EF4-FFF2-40B4-BE49-F238E27FC236}">
                  <a16:creationId xmlns:a16="http://schemas.microsoft.com/office/drawing/2014/main" id="{3A0AF3DE-C6E1-B01F-AA6A-B8F344293C03}"/>
                </a:ext>
              </a:extLst>
            </p:cNvPr>
            <p:cNvSpPr/>
            <p:nvPr/>
          </p:nvSpPr>
          <p:spPr>
            <a:xfrm>
              <a:off x="6424007"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205">
              <a:extLst>
                <a:ext uri="{FF2B5EF4-FFF2-40B4-BE49-F238E27FC236}">
                  <a16:creationId xmlns:a16="http://schemas.microsoft.com/office/drawing/2014/main" id="{965376A3-404D-EE15-324D-4E198BDA31B4}"/>
                </a:ext>
              </a:extLst>
            </p:cNvPr>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9" name="Rectangle 206">
                  <a:extLst>
                    <a:ext uri="{FF2B5EF4-FFF2-40B4-BE49-F238E27FC236}">
                      <a16:creationId xmlns:a16="http://schemas.microsoft.com/office/drawing/2014/main" id="{0A64D676-718C-F540-0291-CD2C158E4EDF}"/>
                    </a:ext>
                  </a:extLst>
                </p:cNvPr>
                <p:cNvSpPr/>
                <p:nvPr/>
              </p:nvSpPr>
              <p:spPr>
                <a:xfrm>
                  <a:off x="5627799" y="4417515"/>
                  <a:ext cx="1487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19" name="Rectangle 206">
                  <a:extLst>
                    <a:ext uri="{FF2B5EF4-FFF2-40B4-BE49-F238E27FC236}">
                      <a16:creationId xmlns:a16="http://schemas.microsoft.com/office/drawing/2014/main" id="{0A64D676-718C-F540-0291-CD2C158E4EDF}"/>
                    </a:ext>
                  </a:extLst>
                </p:cNvPr>
                <p:cNvSpPr>
                  <a:spLocks noRot="1" noChangeAspect="1" noMove="1" noResize="1" noEditPoints="1" noAdjustHandles="1" noChangeArrowheads="1" noChangeShapeType="1" noTextEdit="1"/>
                </p:cNvSpPr>
                <p:nvPr/>
              </p:nvSpPr>
              <p:spPr>
                <a:xfrm>
                  <a:off x="5627799" y="4417515"/>
                  <a:ext cx="1487074" cy="369332"/>
                </a:xfrm>
                <a:prstGeom prst="rect">
                  <a:avLst/>
                </a:prstGeom>
                <a:blipFill>
                  <a:blip r:embed="rId4"/>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Rectangle 207">
                  <a:extLst>
                    <a:ext uri="{FF2B5EF4-FFF2-40B4-BE49-F238E27FC236}">
                      <a16:creationId xmlns:a16="http://schemas.microsoft.com/office/drawing/2014/main" id="{7207C552-CE63-D630-382A-C51AEBF2BF7F}"/>
                    </a:ext>
                  </a:extLst>
                </p:cNvPr>
                <p:cNvSpPr/>
                <p:nvPr/>
              </p:nvSpPr>
              <p:spPr>
                <a:xfrm>
                  <a:off x="5730675" y="1606220"/>
                  <a:ext cx="14817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0" name="Rectangle 207">
                  <a:extLst>
                    <a:ext uri="{FF2B5EF4-FFF2-40B4-BE49-F238E27FC236}">
                      <a16:creationId xmlns:a16="http://schemas.microsoft.com/office/drawing/2014/main" id="{7207C552-CE63-D630-382A-C51AEBF2BF7F}"/>
                    </a:ext>
                  </a:extLst>
                </p:cNvPr>
                <p:cNvSpPr>
                  <a:spLocks noRot="1" noChangeAspect="1" noMove="1" noResize="1" noEditPoints="1" noAdjustHandles="1" noChangeArrowheads="1" noChangeShapeType="1" noTextEdit="1"/>
                </p:cNvSpPr>
                <p:nvPr/>
              </p:nvSpPr>
              <p:spPr>
                <a:xfrm>
                  <a:off x="5730675" y="1606220"/>
                  <a:ext cx="1481752" cy="369332"/>
                </a:xfrm>
                <a:prstGeom prst="rect">
                  <a:avLst/>
                </a:prstGeom>
                <a:blipFill>
                  <a:blip r:embed="rId5"/>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208">
                  <a:extLst>
                    <a:ext uri="{FF2B5EF4-FFF2-40B4-BE49-F238E27FC236}">
                      <a16:creationId xmlns:a16="http://schemas.microsoft.com/office/drawing/2014/main" id="{A543A807-C3C8-BD51-8597-1EBB58C84893}"/>
                    </a:ext>
                  </a:extLst>
                </p:cNvPr>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8"/>
                  <a:stretch>
                    <a:fillRect/>
                  </a:stretch>
                </a:blipFill>
              </p:spPr>
              <p:txBody>
                <a:bodyPr/>
                <a:lstStyle/>
                <a:p>
                  <a:r>
                    <a:rPr lang="pt-BR">
                      <a:noFill/>
                    </a:rPr>
                    <a:t> </a:t>
                  </a:r>
                </a:p>
              </p:txBody>
            </p:sp>
          </mc:Fallback>
        </mc:AlternateContent>
        <p:sp>
          <p:nvSpPr>
            <p:cNvPr id="22" name="Rectangle 209">
              <a:extLst>
                <a:ext uri="{FF2B5EF4-FFF2-40B4-BE49-F238E27FC236}">
                  <a16:creationId xmlns:a16="http://schemas.microsoft.com/office/drawing/2014/main" id="{3C9EC24F-2E75-EBF6-8409-4B406FE8885F}"/>
                </a:ext>
              </a:extLst>
            </p:cNvPr>
            <p:cNvSpPr/>
            <p:nvPr/>
          </p:nvSpPr>
          <p:spPr>
            <a:xfrm>
              <a:off x="6140461" y="1526710"/>
              <a:ext cx="184731" cy="369332"/>
            </a:xfrm>
            <a:prstGeom prst="rect">
              <a:avLst/>
            </a:prstGeom>
          </p:spPr>
          <p:txBody>
            <a:bodyPr wrap="none">
              <a:spAutoFit/>
            </a:bodyPr>
            <a:lstStyle/>
            <a:p>
              <a:endParaRPr lang="pt-BR" dirty="0"/>
            </a:p>
          </p:txBody>
        </p:sp>
        <p:sp>
          <p:nvSpPr>
            <p:cNvPr id="23" name="Rectangle 210">
              <a:extLst>
                <a:ext uri="{FF2B5EF4-FFF2-40B4-BE49-F238E27FC236}">
                  <a16:creationId xmlns:a16="http://schemas.microsoft.com/office/drawing/2014/main" id="{613B01BE-7AFB-14BD-8B16-F3B017BD300E}"/>
                </a:ext>
              </a:extLst>
            </p:cNvPr>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Straight Arrow Connector 211">
              <a:extLst>
                <a:ext uri="{FF2B5EF4-FFF2-40B4-BE49-F238E27FC236}">
                  <a16:creationId xmlns:a16="http://schemas.microsoft.com/office/drawing/2014/main" id="{A94D67DE-D359-015C-7A5F-F22C1603B4D4}"/>
                </a:ext>
              </a:extLst>
            </p:cNvPr>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12">
              <a:extLst>
                <a:ext uri="{FF2B5EF4-FFF2-40B4-BE49-F238E27FC236}">
                  <a16:creationId xmlns:a16="http://schemas.microsoft.com/office/drawing/2014/main" id="{3B3FF642-CFA5-D5DD-BCCF-4813E8B92E49}"/>
                </a:ext>
              </a:extLst>
            </p:cNvPr>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13">
                  <a:extLst>
                    <a:ext uri="{FF2B5EF4-FFF2-40B4-BE49-F238E27FC236}">
                      <a16:creationId xmlns:a16="http://schemas.microsoft.com/office/drawing/2014/main" id="{C302097C-EB4F-859A-F2CE-7956A62F9AEE}"/>
                    </a:ext>
                  </a:extLst>
                </p:cNvPr>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27" name="Straight Connector 214">
              <a:extLst>
                <a:ext uri="{FF2B5EF4-FFF2-40B4-BE49-F238E27FC236}">
                  <a16:creationId xmlns:a16="http://schemas.microsoft.com/office/drawing/2014/main" id="{5129EE84-529E-28A1-4C57-590CCA417322}"/>
                </a:ext>
              </a:extLst>
            </p:cNvPr>
            <p:cNvCxnSpPr>
              <a:cxnSpLocks/>
            </p:cNvCxnSpPr>
            <p:nvPr/>
          </p:nvCxnSpPr>
          <p:spPr>
            <a:xfrm>
              <a:off x="5250191" y="2066200"/>
              <a:ext cx="2166331" cy="21605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TextBox 215">
              <a:extLst>
                <a:ext uri="{FF2B5EF4-FFF2-40B4-BE49-F238E27FC236}">
                  <a16:creationId xmlns:a16="http://schemas.microsoft.com/office/drawing/2014/main" id="{419C4EF9-84E4-F619-BD46-C934DDBF20B3}"/>
                </a:ext>
              </a:extLst>
            </p:cNvPr>
            <p:cNvSpPr txBox="1"/>
            <p:nvPr/>
          </p:nvSpPr>
          <p:spPr>
            <a:xfrm>
              <a:off x="5074370" y="4180493"/>
              <a:ext cx="334672" cy="350302"/>
            </a:xfrm>
            <a:prstGeom prst="rect">
              <a:avLst/>
            </a:prstGeom>
            <a:noFill/>
          </p:spPr>
          <p:txBody>
            <a:bodyPr wrap="none" rtlCol="0">
              <a:spAutoFit/>
            </a:bodyPr>
            <a:lstStyle/>
            <a:p>
              <a:r>
                <a:rPr lang="pt-BR" sz="1200" dirty="0"/>
                <a:t>0</a:t>
              </a:r>
            </a:p>
          </p:txBody>
        </p:sp>
        <p:sp>
          <p:nvSpPr>
            <p:cNvPr id="29" name="TextBox 216">
              <a:extLst>
                <a:ext uri="{FF2B5EF4-FFF2-40B4-BE49-F238E27FC236}">
                  <a16:creationId xmlns:a16="http://schemas.microsoft.com/office/drawing/2014/main" id="{B49C8A19-C5D3-CB8A-1FFE-C838096537D7}"/>
                </a:ext>
              </a:extLst>
            </p:cNvPr>
            <p:cNvSpPr txBox="1"/>
            <p:nvPr/>
          </p:nvSpPr>
          <p:spPr>
            <a:xfrm>
              <a:off x="5024915" y="3544589"/>
              <a:ext cx="334672" cy="350302"/>
            </a:xfrm>
            <a:prstGeom prst="rect">
              <a:avLst/>
            </a:prstGeom>
            <a:noFill/>
          </p:spPr>
          <p:txBody>
            <a:bodyPr wrap="none" rtlCol="0">
              <a:spAutoFit/>
            </a:bodyPr>
            <a:lstStyle/>
            <a:p>
              <a:r>
                <a:rPr lang="pt-BR" sz="1200" dirty="0"/>
                <a:t>1</a:t>
              </a:r>
            </a:p>
          </p:txBody>
        </p:sp>
        <p:sp>
          <p:nvSpPr>
            <p:cNvPr id="30" name="TextBox 217">
              <a:extLst>
                <a:ext uri="{FF2B5EF4-FFF2-40B4-BE49-F238E27FC236}">
                  <a16:creationId xmlns:a16="http://schemas.microsoft.com/office/drawing/2014/main" id="{8B5444C1-4835-4DC9-95D4-2D797009FE88}"/>
                </a:ext>
              </a:extLst>
            </p:cNvPr>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31" name="TextBox 218">
              <a:extLst>
                <a:ext uri="{FF2B5EF4-FFF2-40B4-BE49-F238E27FC236}">
                  <a16:creationId xmlns:a16="http://schemas.microsoft.com/office/drawing/2014/main" id="{8F598DA6-57EC-689B-4B3B-03A30C599C71}"/>
                </a:ext>
              </a:extLst>
            </p:cNvPr>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32" name="TextBox 219">
              <a:extLst>
                <a:ext uri="{FF2B5EF4-FFF2-40B4-BE49-F238E27FC236}">
                  <a16:creationId xmlns:a16="http://schemas.microsoft.com/office/drawing/2014/main" id="{5AFC2D2C-2E35-799B-7530-20318FD4C3FD}"/>
                </a:ext>
              </a:extLst>
            </p:cNvPr>
            <p:cNvSpPr txBox="1"/>
            <p:nvPr/>
          </p:nvSpPr>
          <p:spPr>
            <a:xfrm>
              <a:off x="5025998" y="1946408"/>
              <a:ext cx="334672" cy="350302"/>
            </a:xfrm>
            <a:prstGeom prst="rect">
              <a:avLst/>
            </a:prstGeom>
            <a:noFill/>
          </p:spPr>
          <p:txBody>
            <a:bodyPr wrap="none" rtlCol="0">
              <a:spAutoFit/>
            </a:bodyPr>
            <a:lstStyle/>
            <a:p>
              <a:r>
                <a:rPr lang="pt-BR" sz="1200" dirty="0"/>
                <a:t>4</a:t>
              </a:r>
            </a:p>
          </p:txBody>
        </p:sp>
        <p:sp>
          <p:nvSpPr>
            <p:cNvPr id="33" name="TextBox 220">
              <a:extLst>
                <a:ext uri="{FF2B5EF4-FFF2-40B4-BE49-F238E27FC236}">
                  <a16:creationId xmlns:a16="http://schemas.microsoft.com/office/drawing/2014/main" id="{72E7FCAD-8086-DA86-9D1A-01CD8D297D6D}"/>
                </a:ext>
              </a:extLst>
            </p:cNvPr>
            <p:cNvSpPr txBox="1"/>
            <p:nvPr/>
          </p:nvSpPr>
          <p:spPr>
            <a:xfrm>
              <a:off x="5663911" y="4194402"/>
              <a:ext cx="334672" cy="350302"/>
            </a:xfrm>
            <a:prstGeom prst="rect">
              <a:avLst/>
            </a:prstGeom>
            <a:noFill/>
          </p:spPr>
          <p:txBody>
            <a:bodyPr wrap="none" rtlCol="0">
              <a:spAutoFit/>
            </a:bodyPr>
            <a:lstStyle/>
            <a:p>
              <a:r>
                <a:rPr lang="pt-BR" sz="1200" dirty="0"/>
                <a:t>1</a:t>
              </a:r>
            </a:p>
          </p:txBody>
        </p:sp>
        <p:sp>
          <p:nvSpPr>
            <p:cNvPr id="34" name="TextBox 221">
              <a:extLst>
                <a:ext uri="{FF2B5EF4-FFF2-40B4-BE49-F238E27FC236}">
                  <a16:creationId xmlns:a16="http://schemas.microsoft.com/office/drawing/2014/main" id="{67985B3B-35C0-A256-F177-DABD146D355D}"/>
                </a:ext>
              </a:extLst>
            </p:cNvPr>
            <p:cNvSpPr txBox="1"/>
            <p:nvPr/>
          </p:nvSpPr>
          <p:spPr>
            <a:xfrm>
              <a:off x="6204000" y="4193465"/>
              <a:ext cx="334672" cy="350302"/>
            </a:xfrm>
            <a:prstGeom prst="rect">
              <a:avLst/>
            </a:prstGeom>
            <a:noFill/>
          </p:spPr>
          <p:txBody>
            <a:bodyPr wrap="none" rtlCol="0">
              <a:spAutoFit/>
            </a:bodyPr>
            <a:lstStyle/>
            <a:p>
              <a:r>
                <a:rPr lang="pt-BR" sz="1200" dirty="0"/>
                <a:t>2</a:t>
              </a:r>
            </a:p>
          </p:txBody>
        </p:sp>
        <p:sp>
          <p:nvSpPr>
            <p:cNvPr id="35" name="TextBox 222">
              <a:extLst>
                <a:ext uri="{FF2B5EF4-FFF2-40B4-BE49-F238E27FC236}">
                  <a16:creationId xmlns:a16="http://schemas.microsoft.com/office/drawing/2014/main" id="{1082F9D4-ED49-B699-3054-2512297442F3}"/>
                </a:ext>
              </a:extLst>
            </p:cNvPr>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36" name="TextBox 223">
              <a:extLst>
                <a:ext uri="{FF2B5EF4-FFF2-40B4-BE49-F238E27FC236}">
                  <a16:creationId xmlns:a16="http://schemas.microsoft.com/office/drawing/2014/main" id="{B12FE238-DCF7-C2AA-53CA-BD857DDAD2CA}"/>
                </a:ext>
              </a:extLst>
            </p:cNvPr>
            <p:cNvSpPr txBox="1"/>
            <p:nvPr/>
          </p:nvSpPr>
          <p:spPr>
            <a:xfrm>
              <a:off x="7277932" y="4193465"/>
              <a:ext cx="334672" cy="350302"/>
            </a:xfrm>
            <a:prstGeom prst="rect">
              <a:avLst/>
            </a:prstGeom>
            <a:noFill/>
          </p:spPr>
          <p:txBody>
            <a:bodyPr wrap="none" rtlCol="0">
              <a:spAutoFit/>
            </a:bodyPr>
            <a:lstStyle/>
            <a:p>
              <a:r>
                <a:rPr lang="pt-BR" sz="1200" dirty="0"/>
                <a:t>4</a:t>
              </a:r>
            </a:p>
          </p:txBody>
        </p:sp>
        <p:sp>
          <p:nvSpPr>
            <p:cNvPr id="37" name="Rectangle 224">
              <a:extLst>
                <a:ext uri="{FF2B5EF4-FFF2-40B4-BE49-F238E27FC236}">
                  <a16:creationId xmlns:a16="http://schemas.microsoft.com/office/drawing/2014/main" id="{BE3C4AB5-520D-C097-9298-A5857B904614}"/>
                </a:ext>
              </a:extLst>
            </p:cNvPr>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225">
              <a:extLst>
                <a:ext uri="{FF2B5EF4-FFF2-40B4-BE49-F238E27FC236}">
                  <a16:creationId xmlns:a16="http://schemas.microsoft.com/office/drawing/2014/main" id="{25CE2C4D-01F0-5CAF-47B3-F308830F6DA0}"/>
                </a:ext>
              </a:extLst>
            </p:cNvPr>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226">
              <a:extLst>
                <a:ext uri="{FF2B5EF4-FFF2-40B4-BE49-F238E27FC236}">
                  <a16:creationId xmlns:a16="http://schemas.microsoft.com/office/drawing/2014/main" id="{524F2839-63B5-E0B8-E4B3-12A7B9331786}"/>
                </a:ext>
              </a:extLst>
            </p:cNvPr>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227">
              <a:extLst>
                <a:ext uri="{FF2B5EF4-FFF2-40B4-BE49-F238E27FC236}">
                  <a16:creationId xmlns:a16="http://schemas.microsoft.com/office/drawing/2014/main" id="{18A9C2BE-6A76-22CC-779F-19FF0B5C6019}"/>
                </a:ext>
              </a:extLst>
            </p:cNvPr>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228">
              <a:extLst>
                <a:ext uri="{FF2B5EF4-FFF2-40B4-BE49-F238E27FC236}">
                  <a16:creationId xmlns:a16="http://schemas.microsoft.com/office/drawing/2014/main" id="{4809BEB6-301C-24A2-4452-4371B42601F3}"/>
                </a:ext>
              </a:extLst>
            </p:cNvPr>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229">
              <a:extLst>
                <a:ext uri="{FF2B5EF4-FFF2-40B4-BE49-F238E27FC236}">
                  <a16:creationId xmlns:a16="http://schemas.microsoft.com/office/drawing/2014/main" id="{55F9D93A-7C15-8DF8-23D0-7AB98387F308}"/>
                </a:ext>
              </a:extLst>
            </p:cNvPr>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230">
              <a:extLst>
                <a:ext uri="{FF2B5EF4-FFF2-40B4-BE49-F238E27FC236}">
                  <a16:creationId xmlns:a16="http://schemas.microsoft.com/office/drawing/2014/main" id="{1FD7C302-B512-2F79-7717-AE1CC46D169D}"/>
                </a:ext>
              </a:extLst>
            </p:cNvPr>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231">
              <a:extLst>
                <a:ext uri="{FF2B5EF4-FFF2-40B4-BE49-F238E27FC236}">
                  <a16:creationId xmlns:a16="http://schemas.microsoft.com/office/drawing/2014/main" id="{F105126A-C062-5E16-EBAB-2793FBB4C5E5}"/>
                </a:ext>
              </a:extLst>
            </p:cNvPr>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232">
              <a:extLst>
                <a:ext uri="{FF2B5EF4-FFF2-40B4-BE49-F238E27FC236}">
                  <a16:creationId xmlns:a16="http://schemas.microsoft.com/office/drawing/2014/main" id="{27054C75-3F57-C464-7E18-413CDA753AAB}"/>
                </a:ext>
              </a:extLst>
            </p:cNvPr>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233">
              <a:extLst>
                <a:ext uri="{FF2B5EF4-FFF2-40B4-BE49-F238E27FC236}">
                  <a16:creationId xmlns:a16="http://schemas.microsoft.com/office/drawing/2014/main" id="{6C5A7B3A-2D2B-BFE7-E8E3-C21547E926D4}"/>
                </a:ext>
              </a:extLst>
            </p:cNvPr>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234">
              <a:extLst>
                <a:ext uri="{FF2B5EF4-FFF2-40B4-BE49-F238E27FC236}">
                  <a16:creationId xmlns:a16="http://schemas.microsoft.com/office/drawing/2014/main" id="{600541E6-B9E5-4369-A503-DE197CCE88EE}"/>
                </a:ext>
              </a:extLst>
            </p:cNvPr>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235">
              <a:extLst>
                <a:ext uri="{FF2B5EF4-FFF2-40B4-BE49-F238E27FC236}">
                  <a16:creationId xmlns:a16="http://schemas.microsoft.com/office/drawing/2014/main" id="{BFE2F29F-99DA-0057-8182-0601BA2352A8}"/>
                </a:ext>
              </a:extLst>
            </p:cNvPr>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236">
              <a:extLst>
                <a:ext uri="{FF2B5EF4-FFF2-40B4-BE49-F238E27FC236}">
                  <a16:creationId xmlns:a16="http://schemas.microsoft.com/office/drawing/2014/main" id="{6A9C1E84-7EFB-9996-390A-F7D573E5BDE5}"/>
                </a:ext>
              </a:extLst>
            </p:cNvPr>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237">
              <a:extLst>
                <a:ext uri="{FF2B5EF4-FFF2-40B4-BE49-F238E27FC236}">
                  <a16:creationId xmlns:a16="http://schemas.microsoft.com/office/drawing/2014/main" id="{FFEC69C1-8AE0-25B2-0DC8-0EB94E8A6620}"/>
                </a:ext>
              </a:extLst>
            </p:cNvPr>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238">
              <a:extLst>
                <a:ext uri="{FF2B5EF4-FFF2-40B4-BE49-F238E27FC236}">
                  <a16:creationId xmlns:a16="http://schemas.microsoft.com/office/drawing/2014/main" id="{AF5BFC24-A1A6-F4F4-27C8-A1C75FB4ACA7}"/>
                </a:ext>
              </a:extLst>
            </p:cNvPr>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240">
              <a:extLst>
                <a:ext uri="{FF2B5EF4-FFF2-40B4-BE49-F238E27FC236}">
                  <a16:creationId xmlns:a16="http://schemas.microsoft.com/office/drawing/2014/main" id="{7FEF68A4-E379-3019-4460-F040608CABBC}"/>
                </a:ext>
              </a:extLst>
            </p:cNvPr>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241">
              <a:extLst>
                <a:ext uri="{FF2B5EF4-FFF2-40B4-BE49-F238E27FC236}">
                  <a16:creationId xmlns:a16="http://schemas.microsoft.com/office/drawing/2014/main" id="{40A76D57-0831-B181-48A0-EE3B8D2DDDCB}"/>
                </a:ext>
              </a:extLst>
            </p:cNvPr>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243">
              <a:extLst>
                <a:ext uri="{FF2B5EF4-FFF2-40B4-BE49-F238E27FC236}">
                  <a16:creationId xmlns:a16="http://schemas.microsoft.com/office/drawing/2014/main" id="{7B813541-A5A8-369C-40D8-01AEDDD90FAB}"/>
                </a:ext>
              </a:extLst>
            </p:cNvPr>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244">
              <a:extLst>
                <a:ext uri="{FF2B5EF4-FFF2-40B4-BE49-F238E27FC236}">
                  <a16:creationId xmlns:a16="http://schemas.microsoft.com/office/drawing/2014/main" id="{B64B1456-7B54-BB8B-E249-DA12E016EB63}"/>
                </a:ext>
              </a:extLst>
            </p:cNvPr>
            <p:cNvSpPr/>
            <p:nvPr/>
          </p:nvSpPr>
          <p:spPr>
            <a:xfrm>
              <a:off x="6504757" y="385403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8" name="Rectangle 245">
                  <a:extLst>
                    <a:ext uri="{FF2B5EF4-FFF2-40B4-BE49-F238E27FC236}">
                      <a16:creationId xmlns:a16="http://schemas.microsoft.com/office/drawing/2014/main" id="{B1ECE845-B3C2-A718-00AA-95A5F2CEBF75}"/>
                    </a:ext>
                  </a:extLst>
                </p:cNvPr>
                <p:cNvSpPr/>
                <p:nvPr/>
              </p:nvSpPr>
              <p:spPr>
                <a:xfrm>
                  <a:off x="7391914" y="3240051"/>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=0</m:t>
                        </m:r>
                      </m:oMath>
                    </m:oMathPara>
                  </a14:m>
                  <a:endParaRPr lang="pt-BR" dirty="0"/>
                </a:p>
              </p:txBody>
            </p:sp>
          </mc:Choice>
          <mc:Fallback xmlns="">
            <p:sp>
              <p:nvSpPr>
                <p:cNvPr id="58" name="Rectangle 245">
                  <a:extLst>
                    <a:ext uri="{FF2B5EF4-FFF2-40B4-BE49-F238E27FC236}">
                      <a16:creationId xmlns:a16="http://schemas.microsoft.com/office/drawing/2014/main" id="{B1ECE845-B3C2-A718-00AA-95A5F2CEBF75}"/>
                    </a:ext>
                  </a:extLst>
                </p:cNvPr>
                <p:cNvSpPr>
                  <a:spLocks noRot="1" noChangeAspect="1" noMove="1" noResize="1" noEditPoints="1" noAdjustHandles="1" noChangeArrowheads="1" noChangeShapeType="1" noTextEdit="1"/>
                </p:cNvSpPr>
                <p:nvPr/>
              </p:nvSpPr>
              <p:spPr>
                <a:xfrm>
                  <a:off x="7391914" y="3240051"/>
                  <a:ext cx="1136850" cy="369332"/>
                </a:xfrm>
                <a:prstGeom prst="rect">
                  <a:avLst/>
                </a:prstGeom>
                <a:blipFill>
                  <a:blip r:embed="rId10"/>
                  <a:stretch>
                    <a:fillRect b="-6557"/>
                  </a:stretch>
                </a:blipFill>
              </p:spPr>
              <p:txBody>
                <a:bodyPr/>
                <a:lstStyle/>
                <a:p>
                  <a:r>
                    <a:rPr lang="pt-BR">
                      <a:noFill/>
                    </a:rPr>
                    <a:t> </a:t>
                  </a:r>
                </a:p>
              </p:txBody>
            </p:sp>
          </mc:Fallback>
        </mc:AlternateContent>
        <p:sp>
          <p:nvSpPr>
            <p:cNvPr id="59" name="Freeform 246">
              <a:extLst>
                <a:ext uri="{FF2B5EF4-FFF2-40B4-BE49-F238E27FC236}">
                  <a16:creationId xmlns:a16="http://schemas.microsoft.com/office/drawing/2014/main" id="{F0E4220D-D436-A312-4B38-08EEBB8CA41B}"/>
                </a:ext>
              </a:extLst>
            </p:cNvPr>
            <p:cNvSpPr/>
            <p:nvPr/>
          </p:nvSpPr>
          <p:spPr>
            <a:xfrm>
              <a:off x="7193096" y="3620073"/>
              <a:ext cx="399247" cy="369332"/>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3" name="Oval 194">
            <a:extLst>
              <a:ext uri="{FF2B5EF4-FFF2-40B4-BE49-F238E27FC236}">
                <a16:creationId xmlns:a16="http://schemas.microsoft.com/office/drawing/2014/main" id="{3BA16F13-CB34-2114-6B67-DBF3B6480C6C}"/>
              </a:ext>
            </a:extLst>
          </p:cNvPr>
          <p:cNvSpPr/>
          <p:nvPr/>
        </p:nvSpPr>
        <p:spPr>
          <a:xfrm>
            <a:off x="2055299" y="464697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194">
            <a:extLst>
              <a:ext uri="{FF2B5EF4-FFF2-40B4-BE49-F238E27FC236}">
                <a16:creationId xmlns:a16="http://schemas.microsoft.com/office/drawing/2014/main" id="{BDCFE137-FEBD-F6C6-6F07-B7C45F7F09DC}"/>
              </a:ext>
            </a:extLst>
          </p:cNvPr>
          <p:cNvSpPr/>
          <p:nvPr/>
        </p:nvSpPr>
        <p:spPr>
          <a:xfrm>
            <a:off x="1618424" y="469110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194">
            <a:extLst>
              <a:ext uri="{FF2B5EF4-FFF2-40B4-BE49-F238E27FC236}">
                <a16:creationId xmlns:a16="http://schemas.microsoft.com/office/drawing/2014/main" id="{5B476219-04CC-2CB5-F653-107F5FFB012A}"/>
              </a:ext>
            </a:extLst>
          </p:cNvPr>
          <p:cNvSpPr/>
          <p:nvPr/>
        </p:nvSpPr>
        <p:spPr>
          <a:xfrm>
            <a:off x="2488833" y="44638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7926144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12256</TotalTime>
  <Words>10935</Words>
  <Application>Microsoft Office PowerPoint</Application>
  <PresentationFormat>Widescreen</PresentationFormat>
  <Paragraphs>952</Paragraphs>
  <Slides>77</Slides>
  <Notes>43</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77</vt:i4>
      </vt:variant>
    </vt:vector>
  </HeadingPairs>
  <TitlesOfParts>
    <vt:vector size="86"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Função discriminante, g(x)</vt:lpstr>
      <vt:lpstr>Classificação com neurônios</vt:lpstr>
      <vt:lpstr>Classificação com neurônios</vt:lpstr>
      <vt:lpstr>Classificação com neurônios</vt:lpstr>
      <vt:lpstr>Classificação com neurônios</vt:lpstr>
      <vt:lpstr>Apresentação do PowerPoint</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A base de dados</vt:lpstr>
      <vt:lpstr>Normalização dos dados</vt:lpstr>
      <vt:lpstr>Definindo a rede neural</vt:lpstr>
      <vt:lpstr>Definindo a rede neural</vt:lpstr>
      <vt:lpstr>Camada de achatamento</vt:lpstr>
      <vt:lpstr>Por que achatamos as imagens?</vt:lpstr>
      <vt:lpstr>Camada de achatamento</vt:lpstr>
      <vt:lpstr>Camada oculta</vt:lpstr>
      <vt:lpstr>Camada oculta</vt:lpstr>
      <vt:lpstr>Camada de saída</vt:lpstr>
      <vt:lpstr>A rede neural</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Compilando o modelo</vt:lpstr>
      <vt:lpstr>Entropia cruzada categórica</vt:lpstr>
      <vt:lpstr>Entropia cruzada categórica</vt:lpstr>
      <vt:lpstr>Entropia cruzada categórica esparsa</vt:lpstr>
      <vt:lpstr>Entropia cruzada categórica esparsa</vt:lpstr>
      <vt:lpstr>Compilando o modelo</vt:lpstr>
      <vt:lpstr>Treinando o modelo</vt:lpstr>
      <vt:lpstr>Avaliando o modelo</vt:lpstr>
      <vt:lpstr>Realizando inferências</vt:lpstr>
      <vt:lpstr>Classificação binária</vt:lpstr>
      <vt:lpstr>Classificação binária</vt:lpstr>
      <vt:lpstr>Exemplo</vt:lpstr>
      <vt:lpstr>Atividades</vt:lpstr>
      <vt:lpstr>Apresentação do PowerPoint</vt:lpstr>
      <vt:lpstr>Apresentação do PowerPoint</vt:lpstr>
      <vt:lpstr>Apresentação do PowerPoint</vt:lpstr>
      <vt:lpstr>Dissipação do Gradiente </vt:lpstr>
      <vt:lpstr>Dissipação do Gradiente </vt:lpstr>
      <vt:lpstr>Dissipação do Gradiente </vt:lpstr>
      <vt:lpstr>Apresentação do PowerPoint</vt:lpstr>
      <vt:lpstr>Adaptive Moment Estimation (Adam)</vt:lpstr>
      <vt:lpstr>Adaptive Moment Estimation (Adam)</vt:lpstr>
      <vt:lpstr>Adaptive Moment Estimation (Adam)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2262</cp:revision>
  <dcterms:created xsi:type="dcterms:W3CDTF">2020-01-20T13:50:05Z</dcterms:created>
  <dcterms:modified xsi:type="dcterms:W3CDTF">2023-09-20T02:36:40Z</dcterms:modified>
</cp:coreProperties>
</file>